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4"/>
  </p:notesMasterIdLst>
  <p:sldIdLst>
    <p:sldId id="464" r:id="rId2"/>
    <p:sldId id="428" r:id="rId3"/>
    <p:sldId id="429" r:id="rId4"/>
    <p:sldId id="425" r:id="rId5"/>
    <p:sldId id="416" r:id="rId6"/>
    <p:sldId id="430" r:id="rId7"/>
    <p:sldId id="415" r:id="rId8"/>
    <p:sldId id="431" r:id="rId9"/>
    <p:sldId id="390" r:id="rId10"/>
    <p:sldId id="348" r:id="rId11"/>
    <p:sldId id="350" r:id="rId12"/>
    <p:sldId id="354" r:id="rId13"/>
    <p:sldId id="351" r:id="rId14"/>
    <p:sldId id="347" r:id="rId15"/>
    <p:sldId id="356" r:id="rId16"/>
    <p:sldId id="387" r:id="rId17"/>
    <p:sldId id="466" r:id="rId18"/>
    <p:sldId id="385" r:id="rId19"/>
    <p:sldId id="395" r:id="rId20"/>
    <p:sldId id="432" r:id="rId21"/>
    <p:sldId id="474" r:id="rId22"/>
    <p:sldId id="473" r:id="rId23"/>
    <p:sldId id="442" r:id="rId24"/>
    <p:sldId id="435" r:id="rId25"/>
    <p:sldId id="467" r:id="rId26"/>
    <p:sldId id="468" r:id="rId27"/>
    <p:sldId id="469" r:id="rId28"/>
    <p:sldId id="470" r:id="rId29"/>
    <p:sldId id="471" r:id="rId30"/>
    <p:sldId id="472" r:id="rId31"/>
    <p:sldId id="383" r:id="rId32"/>
    <p:sldId id="378" r:id="rId33"/>
    <p:sldId id="441" r:id="rId34"/>
    <p:sldId id="370" r:id="rId35"/>
    <p:sldId id="404" r:id="rId36"/>
    <p:sldId id="406" r:id="rId37"/>
    <p:sldId id="417" r:id="rId38"/>
    <p:sldId id="405" r:id="rId39"/>
    <p:sldId id="452" r:id="rId40"/>
    <p:sldId id="451" r:id="rId41"/>
    <p:sldId id="454" r:id="rId42"/>
    <p:sldId id="465" r:id="rId43"/>
    <p:sldId id="455" r:id="rId44"/>
    <p:sldId id="453" r:id="rId45"/>
    <p:sldId id="408" r:id="rId46"/>
    <p:sldId id="409" r:id="rId47"/>
    <p:sldId id="410" r:id="rId48"/>
    <p:sldId id="433" r:id="rId49"/>
    <p:sldId id="443" r:id="rId50"/>
    <p:sldId id="434" r:id="rId51"/>
    <p:sldId id="412" r:id="rId52"/>
    <p:sldId id="427" r:id="rId53"/>
    <p:sldId id="420" r:id="rId54"/>
    <p:sldId id="423" r:id="rId55"/>
    <p:sldId id="457" r:id="rId56"/>
    <p:sldId id="458" r:id="rId57"/>
    <p:sldId id="459" r:id="rId58"/>
    <p:sldId id="460" r:id="rId59"/>
    <p:sldId id="461" r:id="rId60"/>
    <p:sldId id="462" r:id="rId61"/>
    <p:sldId id="463" r:id="rId62"/>
    <p:sldId id="424" r:id="rId63"/>
  </p:sldIdLst>
  <p:sldSz cx="9144000" cy="6858000" type="screen4x3"/>
  <p:notesSz cx="6400800" cy="86868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69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2" autoAdjust="0"/>
    <p:restoredTop sz="75829" autoAdjust="0"/>
  </p:normalViewPr>
  <p:slideViewPr>
    <p:cSldViewPr>
      <p:cViewPr varScale="1">
        <p:scale>
          <a:sx n="73" d="100"/>
          <a:sy n="73" d="100"/>
        </p:scale>
        <p:origin x="128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434340"/>
          </a:xfrm>
          <a:prstGeom prst="rect">
            <a:avLst/>
          </a:prstGeom>
        </p:spPr>
        <p:txBody>
          <a:bodyPr vert="horz" lIns="86206" tIns="43103" rIns="86206" bIns="4310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625640" y="0"/>
            <a:ext cx="2773680" cy="434340"/>
          </a:xfrm>
          <a:prstGeom prst="rect">
            <a:avLst/>
          </a:prstGeom>
        </p:spPr>
        <p:txBody>
          <a:bodyPr vert="horz" lIns="86206" tIns="43103" rIns="86206" bIns="43103" rtlCol="0"/>
          <a:lstStyle>
            <a:lvl1pPr algn="r">
              <a:defRPr sz="1100"/>
            </a:lvl1pPr>
          </a:lstStyle>
          <a:p>
            <a:fld id="{F298D40B-7859-48EA-981D-087E7297E9A0}" type="datetimeFigureOut">
              <a:rPr lang="ru-RU" smtClean="0"/>
              <a:t>24.09.2021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06" tIns="43103" rIns="86206" bIns="431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40080" y="4126230"/>
            <a:ext cx="5120640" cy="3909060"/>
          </a:xfrm>
          <a:prstGeom prst="rect">
            <a:avLst/>
          </a:prstGeom>
        </p:spPr>
        <p:txBody>
          <a:bodyPr vert="horz" lIns="86206" tIns="43103" rIns="86206" bIns="431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4340"/>
          </a:xfrm>
          <a:prstGeom prst="rect">
            <a:avLst/>
          </a:prstGeom>
        </p:spPr>
        <p:txBody>
          <a:bodyPr vert="horz" lIns="86206" tIns="43103" rIns="86206" bIns="4310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625640" y="8250953"/>
            <a:ext cx="2773680" cy="434340"/>
          </a:xfrm>
          <a:prstGeom prst="rect">
            <a:avLst/>
          </a:prstGeom>
        </p:spPr>
        <p:txBody>
          <a:bodyPr vert="horz" lIns="86206" tIns="43103" rIns="86206" bIns="43103" rtlCol="0" anchor="b"/>
          <a:lstStyle>
            <a:lvl1pPr algn="r">
              <a:defRPr sz="1100"/>
            </a:lvl1pPr>
          </a:lstStyle>
          <a:p>
            <a:fld id="{34C288F4-20E8-494A-862F-EAD9A65A0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3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BOCCOLINI L. </a:t>
            </a:r>
            <a:r>
              <a:rPr lang="ru-RU" dirty="0" err="1"/>
              <a:t>Srl</a:t>
            </a:r>
            <a:r>
              <a:rPr lang="ru-RU" dirty="0"/>
              <a:t> была основана в 1964 году г-ном Луиджи </a:t>
            </a:r>
            <a:r>
              <a:rPr lang="ru-RU" dirty="0" err="1"/>
              <a:t>Бокколини</a:t>
            </a:r>
            <a:r>
              <a:rPr lang="ru-RU" dirty="0"/>
              <a:t>.</a:t>
            </a:r>
          </a:p>
          <a:p>
            <a:pPr>
              <a:defRPr/>
            </a:pPr>
            <a:r>
              <a:rPr lang="ru-RU" dirty="0" err="1"/>
              <a:t>Trial</a:t>
            </a:r>
            <a:r>
              <a:rPr lang="ru-RU" dirty="0"/>
              <a:t> - это компания, работающая в области мебели и специализирующаяся на производстве алюминиевых профилей, предназначенных для реализации изделий, используемых в этой области рынка.</a:t>
            </a:r>
          </a:p>
          <a:p>
            <a:pPr>
              <a:defRPr/>
            </a:pPr>
            <a:r>
              <a:rPr lang="ru-RU" dirty="0"/>
              <a:t>Использование алюминия в этой области, постоянно растет как в декоративном, так и в структурном отношении, благодаря своей легкости, пластичности и широкому выбору отделки и цветов, удовлетворяя различным эстетическим и техническим решениям.</a:t>
            </a:r>
          </a:p>
          <a:p>
            <a:pPr>
              <a:defRPr/>
            </a:pPr>
            <a:r>
              <a:rPr lang="ru-RU" dirty="0"/>
              <a:t>Основная цель нашего персонала - помогать нашим клиентам, и благодаря нашим техническим отделам и отделам исследований и разработок, создавать специальные новые продукты с использованием существующих или эксклюзивных новых профилей.</a:t>
            </a:r>
          </a:p>
          <a:p>
            <a:pPr>
              <a:defRPr/>
            </a:pPr>
            <a:r>
              <a:rPr lang="ru-RU" dirty="0"/>
              <a:t>Современное оборудование для экструзии алюминиевых профилей и для реализации новых форм, современные рабочие станции нашего завода и широкие возможности нашего </a:t>
            </a:r>
            <a:r>
              <a:rPr lang="ru-RU" dirty="0" err="1"/>
              <a:t>оксидационного</a:t>
            </a:r>
            <a:r>
              <a:rPr lang="ru-RU" dirty="0"/>
              <a:t> / окрасочного завода позволяют нам производить весь внутренний цикл производства, от сырья до конечного продукта.</a:t>
            </a:r>
          </a:p>
          <a:p>
            <a:pPr>
              <a:defRPr/>
            </a:pPr>
            <a:r>
              <a:rPr lang="ru-RU" dirty="0"/>
              <a:t>На протяжении многих десятилетий компания </a:t>
            </a:r>
            <a:r>
              <a:rPr lang="ru-RU" dirty="0" err="1"/>
              <a:t>Trial</a:t>
            </a:r>
            <a:r>
              <a:rPr lang="ru-RU" dirty="0"/>
              <a:t> сотрудничает с крупнейшими национальными и международными компаниями в области мебели.</a:t>
            </a:r>
          </a:p>
          <a:p>
            <a:pPr>
              <a:defRPr/>
            </a:pPr>
            <a:r>
              <a:rPr lang="ru-RU" dirty="0"/>
              <a:t>Мы предлагаем вам взглянуть на наш ассортимент, который даст вам общее представление о том, что может быть реализовано с нашими продуктами.</a:t>
            </a:r>
          </a:p>
          <a:p>
            <a:pPr>
              <a:defRPr/>
            </a:pPr>
            <a:r>
              <a:rPr lang="ru-RU" dirty="0"/>
              <a:t>Все профиля производятся на оборудовании фабрики по анодной обработке, которая находится в </a:t>
            </a:r>
            <a:r>
              <a:rPr lang="ru-RU" dirty="0" err="1"/>
              <a:t>Муджио</a:t>
            </a:r>
            <a:r>
              <a:rPr lang="ru-RU" dirty="0"/>
              <a:t> (Милан). Перерабатывающий завод разделен на три разных блока:</a:t>
            </a:r>
          </a:p>
          <a:p>
            <a:pPr>
              <a:defRPr/>
            </a:pPr>
            <a:r>
              <a:rPr lang="ru-RU" dirty="0"/>
              <a:t>- Первый блок посвящен механической полировке с использованием станков, оснащенных щетками (скотч-</a:t>
            </a:r>
            <a:r>
              <a:rPr lang="ru-RU" dirty="0" err="1"/>
              <a:t>брайт</a:t>
            </a:r>
            <a:r>
              <a:rPr lang="ru-RU" dirty="0"/>
              <a:t>), для получения чистовой отделки или оснащен мягкими дисками (например, из хлопка ...) для получения полировки.</a:t>
            </a:r>
          </a:p>
          <a:p>
            <a:pPr>
              <a:defRPr/>
            </a:pPr>
            <a:r>
              <a:rPr lang="ru-RU" dirty="0"/>
              <a:t>- Второй блок посвящен пескоструйной обработки, где с помощью специального станка можно получить чистоту поверхности профилей (дробеструйная обработка) путем нанесения удара стальных </a:t>
            </a:r>
            <a:r>
              <a:rPr lang="ru-RU" dirty="0" err="1"/>
              <a:t>микрошариков</a:t>
            </a:r>
            <a:r>
              <a:rPr lang="ru-RU" dirty="0"/>
              <a:t> по алюминию.</a:t>
            </a:r>
          </a:p>
          <a:p>
            <a:pPr>
              <a:defRPr/>
            </a:pPr>
            <a:r>
              <a:rPr lang="ru-RU" dirty="0"/>
              <a:t>- Третий блок посвящен отделу светлой отделки, где имеются резервуары для профилей длиной до 6000 мм, и зона для анодной обработки, состоящая из 21 последовательного резервуара.</a:t>
            </a:r>
          </a:p>
          <a:p>
            <a:pPr>
              <a:defRPr/>
            </a:pPr>
            <a:r>
              <a:rPr lang="ru-RU" dirty="0"/>
              <a:t>Завод по переработке, который был модернизирован в августе 2005 года с помощью передовых программ и технологий, дает нам возможность получить окраску путем «вмешательства» электролитической обработки анодированных профилей в растворе серной кислоты и путем окраска их в дальнейшем в </a:t>
            </a:r>
            <a:r>
              <a:rPr lang="ru-RU" dirty="0" err="1"/>
              <a:t>электроцветном</a:t>
            </a:r>
            <a:r>
              <a:rPr lang="ru-RU" dirty="0"/>
              <a:t> растворе солей олова. Таким образом, можно получить индивидуальные цвета с различными оттенками, от стали, титана, бронзы, коричневого до черного.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Для любого дальнейшего запроса, пожалуйста, не стесняйтесь обращаться к нам. Наши сотрудники будут в вашем распоряжении, и мы приглашаем вас посетить наш выставочный зал на заводе </a:t>
            </a:r>
            <a:r>
              <a:rPr lang="ru-RU" dirty="0" err="1"/>
              <a:t>Nova</a:t>
            </a:r>
            <a:r>
              <a:rPr lang="ru-RU" dirty="0"/>
              <a:t> </a:t>
            </a:r>
            <a:r>
              <a:rPr lang="ru-RU" dirty="0" err="1"/>
              <a:t>Milanese</a:t>
            </a:r>
            <a:r>
              <a:rPr lang="ru-RU" dirty="0"/>
              <a:t>, где вы сможете ознакомиться с полным ассортиментом нашей продукции.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288F4-20E8-494A-862F-EAD9A65A054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318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BOCCOLINI L. </a:t>
            </a:r>
            <a:r>
              <a:rPr lang="ru-RU" dirty="0" err="1"/>
              <a:t>Srl</a:t>
            </a:r>
            <a:r>
              <a:rPr lang="ru-RU" dirty="0"/>
              <a:t> была основана в 1964 году г-ном Луиджи </a:t>
            </a:r>
            <a:r>
              <a:rPr lang="ru-RU" dirty="0" err="1"/>
              <a:t>Бокколини</a:t>
            </a:r>
            <a:r>
              <a:rPr lang="ru-RU" dirty="0"/>
              <a:t>.</a:t>
            </a:r>
          </a:p>
          <a:p>
            <a:pPr>
              <a:defRPr/>
            </a:pPr>
            <a:r>
              <a:rPr lang="ru-RU" dirty="0" err="1"/>
              <a:t>Trial</a:t>
            </a:r>
            <a:r>
              <a:rPr lang="ru-RU" dirty="0"/>
              <a:t> - это компания, работающая в области мебели и специализирующаяся на производстве алюминиевых профилей, предназначенных для реализации изделий, используемых в этой области рынка.</a:t>
            </a:r>
          </a:p>
          <a:p>
            <a:pPr>
              <a:defRPr/>
            </a:pPr>
            <a:r>
              <a:rPr lang="ru-RU" dirty="0"/>
              <a:t>Использование алюминия в этой области, постоянно растет как в декоративном, так и в структурном отношении, благодаря своей легкости, пластичности и широкому выбору отделки и цветов, удовлетворяя различным эстетическим и техническим решениям.</a:t>
            </a:r>
          </a:p>
          <a:p>
            <a:pPr>
              <a:defRPr/>
            </a:pPr>
            <a:r>
              <a:rPr lang="ru-RU" dirty="0"/>
              <a:t>Основная цель нашего персонала - помогать нашим клиентам, и благодаря нашим техническим отделам и отделам исследований и разработок, создавать специальные новые продукты с использованием существующих или эксклюзивных новых профилей.</a:t>
            </a:r>
          </a:p>
          <a:p>
            <a:pPr>
              <a:defRPr/>
            </a:pPr>
            <a:r>
              <a:rPr lang="ru-RU" dirty="0"/>
              <a:t>Современное оборудование для экструзии алюминиевых профилей и для реализации новых форм, современные рабочие станции нашего завода и широкие возможности нашего </a:t>
            </a:r>
            <a:r>
              <a:rPr lang="ru-RU" dirty="0" err="1"/>
              <a:t>оксидационного</a:t>
            </a:r>
            <a:r>
              <a:rPr lang="ru-RU" dirty="0"/>
              <a:t> / окрасочного завода позволяют нам производить весь внутренний цикл производства, от сырья до конечного продукта.</a:t>
            </a:r>
          </a:p>
          <a:p>
            <a:pPr>
              <a:defRPr/>
            </a:pPr>
            <a:r>
              <a:rPr lang="ru-RU" dirty="0"/>
              <a:t>На протяжении многих десятилетий компания </a:t>
            </a:r>
            <a:r>
              <a:rPr lang="ru-RU" dirty="0" err="1"/>
              <a:t>Trial</a:t>
            </a:r>
            <a:r>
              <a:rPr lang="ru-RU" dirty="0"/>
              <a:t> сотрудничает с крупнейшими национальными и международными компаниями в области мебели.</a:t>
            </a:r>
          </a:p>
          <a:p>
            <a:pPr>
              <a:defRPr/>
            </a:pPr>
            <a:r>
              <a:rPr lang="ru-RU" dirty="0"/>
              <a:t>Мы предлагаем вам взглянуть на наш ассортимент, который даст вам общее представление о том, что может быть реализовано с нашими продуктами.</a:t>
            </a:r>
          </a:p>
          <a:p>
            <a:pPr>
              <a:defRPr/>
            </a:pPr>
            <a:r>
              <a:rPr lang="ru-RU" dirty="0"/>
              <a:t>Все профиля производятся на оборудовании фабрики по анодной обработке, которая находится в </a:t>
            </a:r>
            <a:r>
              <a:rPr lang="ru-RU" dirty="0" err="1"/>
              <a:t>Муджио</a:t>
            </a:r>
            <a:r>
              <a:rPr lang="ru-RU" dirty="0"/>
              <a:t> (Милан). Перерабатывающий завод разделен на три разных блока:</a:t>
            </a:r>
          </a:p>
          <a:p>
            <a:pPr>
              <a:defRPr/>
            </a:pPr>
            <a:r>
              <a:rPr lang="ru-RU" dirty="0"/>
              <a:t>- Первый блок посвящен механической полировке с использованием станков, оснащенных щетками (скотч-</a:t>
            </a:r>
            <a:r>
              <a:rPr lang="ru-RU" dirty="0" err="1"/>
              <a:t>брайт</a:t>
            </a:r>
            <a:r>
              <a:rPr lang="ru-RU" dirty="0"/>
              <a:t>), для получения чистовой отделки или оснащен мягкими дисками (например, из хлопка ...) для получения полировки.</a:t>
            </a:r>
          </a:p>
          <a:p>
            <a:pPr>
              <a:defRPr/>
            </a:pPr>
            <a:r>
              <a:rPr lang="ru-RU" dirty="0"/>
              <a:t>- Второй блок посвящен пескоструйной обработки, где с помощью специального станка можно получить чистоту поверхности профилей (дробеструйная обработка) путем нанесения удара стальных </a:t>
            </a:r>
            <a:r>
              <a:rPr lang="ru-RU" dirty="0" err="1"/>
              <a:t>микрошариков</a:t>
            </a:r>
            <a:r>
              <a:rPr lang="ru-RU" dirty="0"/>
              <a:t> по алюминию.</a:t>
            </a:r>
          </a:p>
          <a:p>
            <a:pPr>
              <a:defRPr/>
            </a:pPr>
            <a:r>
              <a:rPr lang="ru-RU" dirty="0"/>
              <a:t>- Третий блок посвящен отделу светлой отделки, где имеются резервуары для профилей длиной до 6000 мм, и зона для анодной обработки, состоящая из 21 последовательного резервуара.</a:t>
            </a:r>
          </a:p>
          <a:p>
            <a:pPr>
              <a:defRPr/>
            </a:pPr>
            <a:r>
              <a:rPr lang="ru-RU" dirty="0"/>
              <a:t>Завод по переработке, который был модернизирован в августе 2005 года с помощью передовых программ и технологий, дает нам возможность получить окраску путем «вмешательства» электролитической обработки анодированных профилей в растворе серной кислоты и путем окраска их в дальнейшем в </a:t>
            </a:r>
            <a:r>
              <a:rPr lang="ru-RU" dirty="0" err="1"/>
              <a:t>электроцветном</a:t>
            </a:r>
            <a:r>
              <a:rPr lang="ru-RU" dirty="0"/>
              <a:t> растворе солей олова. Таким образом, можно получить индивидуальные цвета с различными оттенками, от стали, титана, бронзы, коричневого до черного.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Для любого дальнейшего запроса, пожалуйста, не стесняйтесь обращаться к нам. Наши сотрудники будут в вашем распоряжении, и мы приглашаем вас посетить наш выставочный зал на заводе </a:t>
            </a:r>
            <a:r>
              <a:rPr lang="ru-RU" dirty="0" err="1"/>
              <a:t>Nova</a:t>
            </a:r>
            <a:r>
              <a:rPr lang="ru-RU" dirty="0"/>
              <a:t> </a:t>
            </a:r>
            <a:r>
              <a:rPr lang="ru-RU" dirty="0" err="1"/>
              <a:t>Milanese</a:t>
            </a:r>
            <a:r>
              <a:rPr lang="ru-RU" dirty="0"/>
              <a:t>, где вы сможете ознакомиться с полным ассортиментом нашей продукции.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288F4-20E8-494A-862F-EAD9A65A054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706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288F4-20E8-494A-862F-EAD9A65A054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19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88F4-20E8-494A-862F-EAD9A65A054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463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288F4-20E8-494A-862F-EAD9A65A054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46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24/09/2021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24/09/2021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3.jpe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2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11" Type="http://schemas.openxmlformats.org/officeDocument/2006/relationships/image" Target="../media/image185.jpeg"/><Relationship Id="rId5" Type="http://schemas.openxmlformats.org/officeDocument/2006/relationships/image" Target="../media/image180.jpeg"/><Relationship Id="rId10" Type="http://schemas.openxmlformats.org/officeDocument/2006/relationships/image" Target="../media/image184.jpeg"/><Relationship Id="rId4" Type="http://schemas.openxmlformats.org/officeDocument/2006/relationships/image" Target="../media/image179.jpeg"/><Relationship Id="rId9" Type="http://schemas.openxmlformats.org/officeDocument/2006/relationships/image" Target="../media/image1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186.jpeg"/><Relationship Id="rId7" Type="http://schemas.openxmlformats.org/officeDocument/2006/relationships/image" Target="../media/image10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3.jpeg"/><Relationship Id="rId7" Type="http://schemas.openxmlformats.org/officeDocument/2006/relationships/image" Target="../media/image209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7" Type="http://schemas.openxmlformats.org/officeDocument/2006/relationships/image" Target="../media/image2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681308" y="0"/>
          <a:ext cx="7462692" cy="6877050"/>
          <a:chOff x="1681308" y="0"/>
          <a:chExt cx="7462692" cy="687705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7" y="2246553"/>
            <a:ext cx="4132746" cy="23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50A37C-BFFC-42DD-8614-0163164EB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" y="1106"/>
            <a:ext cx="9144715" cy="68568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741816-D228-4443-AC44-6DEA8D37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476672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+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5" name="Google Shape;89;p21">
            <a:extLst>
              <a:ext uri="{FF2B5EF4-FFF2-40B4-BE49-F238E27FC236}">
                <a16:creationId xmlns:a16="http://schemas.microsoft.com/office/drawing/2014/main" id="{7FCF6FAE-CB25-4DAC-A2C1-4ABAD9F4B34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10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571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C96E076-0380-4D4F-A191-0D7B3593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F74313F-B8D3-40B6-9D8D-606E3BA45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2582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ONLY</a:t>
            </a:r>
            <a:r>
              <a:rPr lang="ru-RU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r>
              <a:rPr lang="en-US" alt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IKS</a:t>
            </a:r>
          </a:p>
        </p:txBody>
      </p:sp>
      <p:sp>
        <p:nvSpPr>
          <p:cNvPr id="5" name="Google Shape;89;p21">
            <a:extLst>
              <a:ext uri="{FF2B5EF4-FFF2-40B4-BE49-F238E27FC236}">
                <a16:creationId xmlns:a16="http://schemas.microsoft.com/office/drawing/2014/main" id="{96BB7FAD-F838-4714-A8AD-4171E09F86D2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11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58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:\новинки_ 2018\Trial\wetransfer-22923e\ONLY.jpg">
            <a:extLst>
              <a:ext uri="{FF2B5EF4-FFF2-40B4-BE49-F238E27FC236}">
                <a16:creationId xmlns:a16="http://schemas.microsoft.com/office/drawing/2014/main" id="{A21E8508-44CE-4F9C-B6C4-D41EBCB6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0"/>
          <a:stretch>
            <a:fillRect/>
          </a:stretch>
        </p:blipFill>
        <p:spPr bwMode="auto">
          <a:xfrm>
            <a:off x="4572000" y="3781"/>
            <a:ext cx="4572000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F:\новинки_ 2018\Trial\wetransfer-22923e\only iks.jpg">
            <a:extLst>
              <a:ext uri="{FF2B5EF4-FFF2-40B4-BE49-F238E27FC236}">
                <a16:creationId xmlns:a16="http://schemas.microsoft.com/office/drawing/2014/main" id="{5060AE9D-CDED-4D9D-9FFB-1760D6945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r="12971"/>
          <a:stretch/>
        </p:blipFill>
        <p:spPr bwMode="auto">
          <a:xfrm>
            <a:off x="2415" y="0"/>
            <a:ext cx="4473860" cy="685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98F6A32-60AC-49F3-AE96-4EE904B15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32657"/>
            <a:ext cx="3131839" cy="4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+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8230FD-ED40-4A6B-B576-831C3CE8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1" y="332656"/>
            <a:ext cx="2520279" cy="4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endParaRPr lang="ru-RU" altLang="ru-RU" sz="2000" dirty="0">
              <a:solidFill>
                <a:schemeClr val="bg1"/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7" name="Google Shape;89;p21">
            <a:extLst>
              <a:ext uri="{FF2B5EF4-FFF2-40B4-BE49-F238E27FC236}">
                <a16:creationId xmlns:a16="http://schemas.microsoft.com/office/drawing/2014/main" id="{8BB4D33A-77E6-4E40-9398-2FCE6FF1281F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12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56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835F5B-F538-45D2-B640-66C739AEABDB}"/>
              </a:ext>
            </a:extLst>
          </p:cNvPr>
          <p:cNvSpPr txBox="1"/>
          <p:nvPr/>
        </p:nvSpPr>
        <p:spPr>
          <a:xfrm>
            <a:off x="2673729" y="5284365"/>
            <a:ext cx="64347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Могут быть разные варианты конструкций: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Фасады боковины и задняя стенка из стекла;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Фасады боковины из стекла, а задняя стенка ДСП;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Фасады из стекла, каркас из ДСП;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Каркас из алюминия (без дверей и стеклянных боковых стенок).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6" y="2204864"/>
            <a:ext cx="2049003" cy="2887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8" y="2420888"/>
            <a:ext cx="2112163" cy="2989307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AB0000E4-5761-408D-9C81-19C691A75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189" y="692696"/>
            <a:ext cx="9144000" cy="69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ВАРИАНТЫ ПРИМЕНЕНИЯ СИСТЕМЫ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691" y="1844824"/>
            <a:ext cx="2160240" cy="1462504"/>
          </a:xfrm>
          <a:prstGeom prst="rect">
            <a:avLst/>
          </a:prstGeom>
        </p:spPr>
      </p:pic>
      <p:sp>
        <p:nvSpPr>
          <p:cNvPr id="10" name="Google Shape;89;p21">
            <a:extLst>
              <a:ext uri="{FF2B5EF4-FFF2-40B4-BE49-F238E27FC236}">
                <a16:creationId xmlns:a16="http://schemas.microsoft.com/office/drawing/2014/main" id="{DDF43309-9D57-4C82-BE4B-3299487A895F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13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690" y="3573016"/>
            <a:ext cx="160944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1491288"/>
            <a:ext cx="19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Угол открытия 95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208686" y="1556792"/>
            <a:ext cx="2037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Угол открытия 180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80" y="179835"/>
            <a:ext cx="1080120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41" y="1746394"/>
            <a:ext cx="3322731" cy="4466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2" y="1461016"/>
            <a:ext cx="3663319" cy="4708291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08E81D0A-96F0-46D2-B9A9-AA1177CA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021" y="1283878"/>
            <a:ext cx="19621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6DF06AF1-550C-4E2A-A479-AEDB79779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359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КОМПЛЕКТАЦИЯ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4A62F5-BCC7-433B-9BF7-D67DCFB50A4B}"/>
              </a:ext>
            </a:extLst>
          </p:cNvPr>
          <p:cNvSpPr txBox="1"/>
          <p:nvPr/>
        </p:nvSpPr>
        <p:spPr>
          <a:xfrm>
            <a:off x="7199973" y="174480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Петля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786B6C-BF63-4796-A794-0231519CF1BF}"/>
              </a:ext>
            </a:extLst>
          </p:cNvPr>
          <p:cNvSpPr txBox="1"/>
          <p:nvPr/>
        </p:nvSpPr>
        <p:spPr>
          <a:xfrm>
            <a:off x="7843568" y="2361088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Уголок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B333E-F2A5-4CEE-963F-DC0FB837A073}"/>
              </a:ext>
            </a:extLst>
          </p:cNvPr>
          <p:cNvSpPr txBox="1"/>
          <p:nvPr/>
        </p:nvSpPr>
        <p:spPr>
          <a:xfrm>
            <a:off x="7267452" y="2708853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3ED5F-C96E-467A-8E11-51337B031E95}"/>
              </a:ext>
            </a:extLst>
          </p:cNvPr>
          <p:cNvSpPr txBox="1"/>
          <p:nvPr/>
        </p:nvSpPr>
        <p:spPr>
          <a:xfrm>
            <a:off x="7227192" y="3187975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F803-AEE9-4401-AF51-F5C9F8A1F662}"/>
              </a:ext>
            </a:extLst>
          </p:cNvPr>
          <p:cNvSpPr txBox="1"/>
          <p:nvPr/>
        </p:nvSpPr>
        <p:spPr>
          <a:xfrm>
            <a:off x="7811744" y="4555433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Ручка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EA115-935C-409E-8B59-ED18054C425C}"/>
              </a:ext>
            </a:extLst>
          </p:cNvPr>
          <p:cNvSpPr txBox="1"/>
          <p:nvPr/>
        </p:nvSpPr>
        <p:spPr>
          <a:xfrm>
            <a:off x="7199973" y="4944627"/>
            <a:ext cx="861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Петля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8C258-F089-4CD0-A6DE-1F06405C41B0}"/>
              </a:ext>
            </a:extLst>
          </p:cNvPr>
          <p:cNvSpPr txBox="1"/>
          <p:nvPr/>
        </p:nvSpPr>
        <p:spPr>
          <a:xfrm>
            <a:off x="7227192" y="5226349"/>
            <a:ext cx="941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Уголок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515B9-602C-4FB2-BC62-4DBE6074CB80}"/>
              </a:ext>
            </a:extLst>
          </p:cNvPr>
          <p:cNvSpPr txBox="1"/>
          <p:nvPr/>
        </p:nvSpPr>
        <p:spPr>
          <a:xfrm>
            <a:off x="802625" y="1153239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Деревянная панель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103668-9483-40B1-A507-82D7F0FCBE1F}"/>
              </a:ext>
            </a:extLst>
          </p:cNvPr>
          <p:cNvSpPr txBox="1"/>
          <p:nvPr/>
        </p:nvSpPr>
        <p:spPr>
          <a:xfrm>
            <a:off x="2187223" y="1556792"/>
            <a:ext cx="1016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Петля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54D775-7E5A-4F4B-B273-0113DFDDBF12}"/>
              </a:ext>
            </a:extLst>
          </p:cNvPr>
          <p:cNvSpPr txBox="1"/>
          <p:nvPr/>
        </p:nvSpPr>
        <p:spPr>
          <a:xfrm>
            <a:off x="3718373" y="1484784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Задняя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стенка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C303DA-EE05-41AB-8855-524CD5C93BD8}"/>
              </a:ext>
            </a:extLst>
          </p:cNvPr>
          <p:cNvSpPr txBox="1"/>
          <p:nvPr/>
        </p:nvSpPr>
        <p:spPr>
          <a:xfrm>
            <a:off x="3923928" y="5714092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Боковое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6AB9DD-6D7E-4010-A47C-D5D82BF3C002}"/>
              </a:ext>
            </a:extLst>
          </p:cNvPr>
          <p:cNvSpPr txBox="1"/>
          <p:nvPr/>
        </p:nvSpPr>
        <p:spPr>
          <a:xfrm>
            <a:off x="2339752" y="6093296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4B9314-59B2-486A-B03B-CB7FD3C2ECDF}"/>
              </a:ext>
            </a:extLst>
          </p:cNvPr>
          <p:cNvSpPr txBox="1"/>
          <p:nvPr/>
        </p:nvSpPr>
        <p:spPr>
          <a:xfrm>
            <a:off x="818944" y="5686435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Дверь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BA1595-6835-4B96-A667-0C507618B1A2}"/>
              </a:ext>
            </a:extLst>
          </p:cNvPr>
          <p:cNvSpPr txBox="1"/>
          <p:nvPr/>
        </p:nvSpPr>
        <p:spPr>
          <a:xfrm>
            <a:off x="251520" y="4705399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Стеклянные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полки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56AB9DD-6D7E-4010-A47C-D5D82BF3C002}"/>
              </a:ext>
            </a:extLst>
          </p:cNvPr>
          <p:cNvSpPr txBox="1"/>
          <p:nvPr/>
        </p:nvSpPr>
        <p:spPr>
          <a:xfrm>
            <a:off x="2189070" y="5517232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Основа</a:t>
            </a:r>
          </a:p>
        </p:txBody>
      </p:sp>
      <p:sp>
        <p:nvSpPr>
          <p:cNvPr id="26" name="Google Shape;89;p21">
            <a:extLst>
              <a:ext uri="{FF2B5EF4-FFF2-40B4-BE49-F238E27FC236}">
                <a16:creationId xmlns:a16="http://schemas.microsoft.com/office/drawing/2014/main" id="{FD1C4A09-7DB7-446E-9BE5-EA1BAD80084F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14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46" y="295934"/>
            <a:ext cx="983954" cy="6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E4A4B568-6A56-403C-B3ED-03AAC2277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64"/>
            <a:ext cx="9144000" cy="70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СКЛАДСКАЯ ПРОГРАММА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ONLY+ IKS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C73BE-81BA-47BE-A522-2EC71EEFB26E}"/>
              </a:ext>
            </a:extLst>
          </p:cNvPr>
          <p:cNvSpPr txBox="1"/>
          <p:nvPr/>
        </p:nvSpPr>
        <p:spPr>
          <a:xfrm>
            <a:off x="2267744" y="1324506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IS-954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– профиль под приклейку стекла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(стекло требует полировки и прокраски по периметру)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матовый, бронза </a:t>
            </a:r>
            <a:r>
              <a:rPr lang="ru-RU" sz="1400" dirty="0" err="1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картье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,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темно-серый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пол. (</a:t>
            </a:r>
            <a:r>
              <a:rPr lang="ru-RU" sz="1400" dirty="0" err="1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браш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)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9EB18-9B71-440A-B7EC-033513E4B30E}"/>
              </a:ext>
            </a:extLst>
          </p:cNvPr>
          <p:cNvSpPr txBox="1"/>
          <p:nvPr/>
        </p:nvSpPr>
        <p:spPr>
          <a:xfrm>
            <a:off x="2267744" y="3140968"/>
            <a:ext cx="2736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IS-9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55 – профиль под стекло в паз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Требуется уплотнитель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(стекло требует шлифовки)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матовый, бронза 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картье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0DF3B3-68C6-4BD9-AF53-D453F6606F72}"/>
              </a:ext>
            </a:extLst>
          </p:cNvPr>
          <p:cNvSpPr txBox="1"/>
          <p:nvPr/>
        </p:nvSpPr>
        <p:spPr>
          <a:xfrm>
            <a:off x="7110869" y="1854514"/>
            <a:ext cx="173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IS-G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- уголок Левый/правый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CDEECE-BB72-41BB-9E31-EBF84374A38F}"/>
              </a:ext>
            </a:extLst>
          </p:cNvPr>
          <p:cNvSpPr txBox="1"/>
          <p:nvPr/>
        </p:nvSpPr>
        <p:spPr>
          <a:xfrm>
            <a:off x="7110868" y="3556173"/>
            <a:ext cx="1772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IS-CE33/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IS-CE33-180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 IS-P Петля </a:t>
            </a:r>
            <a:b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</a:b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(правая / левая)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Нагрузка на пару петель 33 кг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Цвет: черный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464FF-E9B8-45D7-835D-A0C7B0E39A1D}"/>
              </a:ext>
            </a:extLst>
          </p:cNvPr>
          <p:cNvSpPr txBox="1"/>
          <p:nvPr/>
        </p:nvSpPr>
        <p:spPr>
          <a:xfrm>
            <a:off x="7110869" y="5774252"/>
            <a:ext cx="17811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IS-MO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к петле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Цвет: черный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3" y="1106432"/>
            <a:ext cx="1569720" cy="1746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35530"/>
            <a:ext cx="1743456" cy="16733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36" y="1260630"/>
            <a:ext cx="1837944" cy="19629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08" y="3429000"/>
            <a:ext cx="1884984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15" y="5212418"/>
            <a:ext cx="809435" cy="607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3" y="4968056"/>
            <a:ext cx="1737360" cy="1612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F9EB18-9B71-440A-B7EC-033513E4B30E}"/>
              </a:ext>
            </a:extLst>
          </p:cNvPr>
          <p:cNvSpPr txBox="1"/>
          <p:nvPr/>
        </p:nvSpPr>
        <p:spPr>
          <a:xfrm>
            <a:off x="2267744" y="5212418"/>
            <a:ext cx="16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Уплотнитель для стекла 4 мм для профиля IS-955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(L = 3000 мм)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52F675-A312-4377-A865-F062988716EB}"/>
              </a:ext>
            </a:extLst>
          </p:cNvPr>
          <p:cNvSpPr txBox="1"/>
          <p:nvPr/>
        </p:nvSpPr>
        <p:spPr>
          <a:xfrm>
            <a:off x="5254410" y="6002704"/>
            <a:ext cx="1601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IS-986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- ручка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200 мм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575072"/>
            <a:ext cx="1210056" cy="2026920"/>
          </a:xfrm>
          <a:prstGeom prst="rect">
            <a:avLst/>
          </a:prstGeom>
        </p:spPr>
      </p:pic>
      <p:sp>
        <p:nvSpPr>
          <p:cNvPr id="24" name="Google Shape;89;p21">
            <a:extLst>
              <a:ext uri="{FF2B5EF4-FFF2-40B4-BE49-F238E27FC236}">
                <a16:creationId xmlns:a16="http://schemas.microsoft.com/office/drawing/2014/main" id="{66C8B310-0AFE-4FA6-80BA-AF637C757017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23" y="484363"/>
            <a:ext cx="1017027" cy="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93840"/>
            <a:ext cx="1988176" cy="2050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56736"/>
            <a:ext cx="3384376" cy="22887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66340"/>
            <a:ext cx="3708213" cy="2603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1681"/>
            <a:ext cx="3396837" cy="2545548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C7623109-A910-4224-847A-CADA899B0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86685"/>
            <a:ext cx="9144000" cy="47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ПЕТЕЛЬ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-33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A818CB-D61A-4F5A-AB19-DBA8E3F52F50}"/>
              </a:ext>
            </a:extLst>
          </p:cNvPr>
          <p:cNvSpPr txBox="1"/>
          <p:nvPr/>
        </p:nvSpPr>
        <p:spPr>
          <a:xfrm>
            <a:off x="2843808" y="1484784"/>
            <a:ext cx="1944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высоте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1,5 мм.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3B13E5-2BD6-485E-80EE-1C878D37E1DA}"/>
              </a:ext>
            </a:extLst>
          </p:cNvPr>
          <p:cNvSpPr txBox="1"/>
          <p:nvPr/>
        </p:nvSpPr>
        <p:spPr>
          <a:xfrm>
            <a:off x="3059832" y="4221088"/>
            <a:ext cx="242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ширине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1,5 мм.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10EE1-DB9B-448C-B132-5561472A6EA5}"/>
              </a:ext>
            </a:extLst>
          </p:cNvPr>
          <p:cNvSpPr txBox="1"/>
          <p:nvPr/>
        </p:nvSpPr>
        <p:spPr>
          <a:xfrm>
            <a:off x="7524328" y="1356736"/>
            <a:ext cx="242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глубине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1,5 мм.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2F41C-9AD4-4314-B92A-DF7F1D242211}"/>
              </a:ext>
            </a:extLst>
          </p:cNvPr>
          <p:cNvSpPr txBox="1"/>
          <p:nvPr/>
        </p:nvSpPr>
        <p:spPr>
          <a:xfrm>
            <a:off x="4978358" y="3717032"/>
            <a:ext cx="2425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Фиксация регулировки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B92D3F-870A-41EA-BA12-EE4D003EFD98}"/>
              </a:ext>
            </a:extLst>
          </p:cNvPr>
          <p:cNvSpPr txBox="1"/>
          <p:nvPr/>
        </p:nvSpPr>
        <p:spPr>
          <a:xfrm>
            <a:off x="4932040" y="6002704"/>
            <a:ext cx="2752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Максимальный вес двери на пару петель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– </a:t>
            </a:r>
            <a:r>
              <a:rPr lang="ru-RU" sz="1400">
                <a:latin typeface="Gotham Pro Light" panose="02000503030000020004" pitchFamily="2" charset="0"/>
                <a:cs typeface="Gotham Pro Light" panose="02000503030000020004" pitchFamily="2" charset="0"/>
              </a:rPr>
              <a:t>до </a:t>
            </a:r>
            <a:r>
              <a:rPr lang="ru-RU" sz="140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33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кг. 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D540EC-16DE-475D-A7D7-5542DCFF9046}"/>
              </a:ext>
            </a:extLst>
          </p:cNvPr>
          <p:cNvSpPr txBox="1"/>
          <p:nvPr/>
        </p:nvSpPr>
        <p:spPr>
          <a:xfrm>
            <a:off x="7967940" y="427335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Петля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87" y="4905856"/>
            <a:ext cx="911177" cy="683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D540EC-16DE-475D-A7D7-5542DCFF9046}"/>
              </a:ext>
            </a:extLst>
          </p:cNvPr>
          <p:cNvSpPr txBox="1"/>
          <p:nvPr/>
        </p:nvSpPr>
        <p:spPr>
          <a:xfrm>
            <a:off x="5292080" y="538421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</a:t>
            </a:r>
          </a:p>
        </p:txBody>
      </p:sp>
      <p:sp>
        <p:nvSpPr>
          <p:cNvPr id="20" name="Google Shape;89;p21">
            <a:extLst>
              <a:ext uri="{FF2B5EF4-FFF2-40B4-BE49-F238E27FC236}">
                <a16:creationId xmlns:a16="http://schemas.microsoft.com/office/drawing/2014/main" id="{4D625F30-7703-46A4-994D-3E5EAB6CC627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21" y="313961"/>
            <a:ext cx="1041602" cy="5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4" y="1772815"/>
            <a:ext cx="5042912" cy="215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" y="4113654"/>
            <a:ext cx="5262673" cy="240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2"/>
          <a:stretch/>
        </p:blipFill>
        <p:spPr bwMode="auto">
          <a:xfrm>
            <a:off x="5364088" y="1668428"/>
            <a:ext cx="3168352" cy="244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4273272"/>
            <a:ext cx="3605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Расчет наложения двери и фрезеровки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5484" y="1059592"/>
            <a:ext cx="239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Фрезеровка под петли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16063" y="4797152"/>
            <a:ext cx="2601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расчета фрезеровки</a:t>
            </a:r>
          </a:p>
          <a:p>
            <a:r>
              <a:rPr lang="en-US" dirty="0" smtClean="0"/>
              <a:t>S=(y/2)-2</a:t>
            </a:r>
          </a:p>
          <a:p>
            <a:r>
              <a:rPr lang="en-US" dirty="0" smtClean="0"/>
              <a:t>X=25-S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97476"/>
            <a:ext cx="1504192" cy="6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B9A5824D-4D5F-4155-B864-6B72F1BB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92696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РАСЧЕТ СТЕКЛА ДЛЯ ДВЕРЕЙ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0D5C3-BEE3-4635-8289-8CE3D3483C74}"/>
              </a:ext>
            </a:extLst>
          </p:cNvPr>
          <p:cNvSpPr txBox="1"/>
          <p:nvPr/>
        </p:nvSpPr>
        <p:spPr>
          <a:xfrm>
            <a:off x="4941767" y="1899989"/>
            <a:ext cx="3903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фасада – 5,5 мм от габаритного размера двери.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</a:t>
            </a: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фасад 2100х446 / стекло 2094,5х440,5 мм</a:t>
            </a:r>
          </a:p>
          <a:p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E7A303-9C58-4CB4-8414-699CA7F72DA8}"/>
              </a:ext>
            </a:extLst>
          </p:cNvPr>
          <p:cNvSpPr txBox="1"/>
          <p:nvPr/>
        </p:nvSpPr>
        <p:spPr>
          <a:xfrm>
            <a:off x="4941767" y="4107077"/>
            <a:ext cx="3893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фасада – 10 мм от габаритного размера двери.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</a:t>
            </a: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фасад 2100х446 / стекло 2090х436 мм</a:t>
            </a:r>
          </a:p>
          <a:p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7" y="1916832"/>
            <a:ext cx="3708385" cy="1039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67133"/>
            <a:ext cx="3703959" cy="1062067"/>
          </a:xfrm>
          <a:prstGeom prst="rect">
            <a:avLst/>
          </a:prstGeom>
        </p:spPr>
      </p:pic>
      <p:sp>
        <p:nvSpPr>
          <p:cNvPr id="11" name="Google Shape;89;p21">
            <a:extLst>
              <a:ext uri="{FF2B5EF4-FFF2-40B4-BE49-F238E27FC236}">
                <a16:creationId xmlns:a16="http://schemas.microsoft.com/office/drawing/2014/main" id="{B0DC2866-D88C-485B-9CFF-58B4CDC90A50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17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941612"/>
            <a:ext cx="2304256" cy="71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60944"/>
            <a:ext cx="2488214" cy="63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86" y="400683"/>
            <a:ext cx="1504192" cy="5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5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9" y="1812384"/>
            <a:ext cx="3380232" cy="399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04" y="1818480"/>
            <a:ext cx="3346704" cy="3986784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4C3464FB-511F-49D7-8C04-D4492E528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89267"/>
            <a:ext cx="9144000" cy="57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МОНТАЖ РУЧКИ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 ПРОФИЛЮ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0A028-1FC9-4F6E-8836-C59853683F02}"/>
              </a:ext>
            </a:extLst>
          </p:cNvPr>
          <p:cNvSpPr txBox="1"/>
          <p:nvPr/>
        </p:nvSpPr>
        <p:spPr>
          <a:xfrm>
            <a:off x="2771800" y="4332664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Установка ручки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профиль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IS-954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под вклейку стекла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1BD2FA-82C4-4A1F-9C2D-479B4ACC8D2D}"/>
              </a:ext>
            </a:extLst>
          </p:cNvPr>
          <p:cNvSpPr txBox="1"/>
          <p:nvPr/>
        </p:nvSpPr>
        <p:spPr>
          <a:xfrm>
            <a:off x="6948264" y="4332664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Установка ручки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профиль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IS-955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стекло в паз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14" name="Google Shape;89;p21">
            <a:extLst>
              <a:ext uri="{FF2B5EF4-FFF2-40B4-BE49-F238E27FC236}">
                <a16:creationId xmlns:a16="http://schemas.microsoft.com/office/drawing/2014/main" id="{3E756DF3-9EF7-4EA1-950E-23D926A0F16F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18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2346"/>
            <a:ext cx="1663954" cy="5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681308" y="0"/>
          <a:ext cx="7462692" cy="6877050"/>
          <a:chOff x="1681308" y="0"/>
          <a:chExt cx="7462692" cy="687705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9133F9-372C-4BE9-90AB-6E975086C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165" y="1219931"/>
            <a:ext cx="6903670" cy="4876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07576-6574-418E-A2C8-D2BC476465D8}"/>
              </a:ext>
            </a:extLst>
          </p:cNvPr>
          <p:cNvSpPr txBox="1"/>
          <p:nvPr/>
        </p:nvSpPr>
        <p:spPr>
          <a:xfrm>
            <a:off x="1" y="6926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СЕМЬЯ 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TRIAL</a:t>
            </a:r>
            <a:endParaRPr 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4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45" y="260583"/>
            <a:ext cx="1035579" cy="6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87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E4A4B568-6A56-403C-B3ED-03AAC2277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702875"/>
            <a:ext cx="9135864" cy="8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СКЛАДСКАЯ ПРОГРАММА 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ONLI+IKS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ШКАФОВ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CDEECE-BB72-41BB-9E31-EBF84374A38F}"/>
              </a:ext>
            </a:extLst>
          </p:cNvPr>
          <p:cNvSpPr txBox="1"/>
          <p:nvPr/>
        </p:nvSpPr>
        <p:spPr>
          <a:xfrm>
            <a:off x="2172005" y="5239555"/>
            <a:ext cx="23711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профиль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мм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22871F-A6B1-4C0C-A63C-244330D92498}"/>
              </a:ext>
            </a:extLst>
          </p:cNvPr>
          <p:cNvSpPr txBox="1"/>
          <p:nvPr/>
        </p:nvSpPr>
        <p:spPr>
          <a:xfrm>
            <a:off x="6569393" y="5239555"/>
            <a:ext cx="21070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OL-965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 профиль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FF717-5B9B-4391-BDEF-052E365DB516}"/>
              </a:ext>
            </a:extLst>
          </p:cNvPr>
          <p:cNvSpPr txBox="1"/>
          <p:nvPr/>
        </p:nvSpPr>
        <p:spPr>
          <a:xfrm>
            <a:off x="2172005" y="1842776"/>
            <a:ext cx="24720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OL-967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для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бокового стекла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91AAE7-9161-4F37-9E68-DB32B6B1056D}"/>
              </a:ext>
            </a:extLst>
          </p:cNvPr>
          <p:cNvSpPr txBox="1"/>
          <p:nvPr/>
        </p:nvSpPr>
        <p:spPr>
          <a:xfrm>
            <a:off x="6569393" y="1904775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OL-GTSI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Соединительный элемент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F464FF-E9B8-45D7-835D-A0C7B0E39A1D}"/>
              </a:ext>
            </a:extLst>
          </p:cNvPr>
          <p:cNvSpPr txBox="1"/>
          <p:nvPr/>
        </p:nvSpPr>
        <p:spPr>
          <a:xfrm>
            <a:off x="2172005" y="3518447"/>
            <a:ext cx="2159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OL-V (A11.034)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Винт для крепления боковины и задней стенки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F69992-114A-418A-A403-9962132D0F02}"/>
              </a:ext>
            </a:extLst>
          </p:cNvPr>
          <p:cNvSpPr txBox="1"/>
          <p:nvPr/>
        </p:nvSpPr>
        <p:spPr>
          <a:xfrm>
            <a:off x="6569393" y="3599437"/>
            <a:ext cx="745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OL-P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опора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7" y="1750071"/>
            <a:ext cx="1267968" cy="1478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2" y="3692225"/>
            <a:ext cx="914400" cy="606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25" y="1844824"/>
            <a:ext cx="1136904" cy="1106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408792"/>
            <a:ext cx="661416" cy="110032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3" y="4881713"/>
            <a:ext cx="1149096" cy="143256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86" y="5164002"/>
            <a:ext cx="1027176" cy="957072"/>
          </a:xfrm>
          <a:prstGeom prst="rect">
            <a:avLst/>
          </a:prstGeom>
        </p:spPr>
      </p:pic>
      <p:sp>
        <p:nvSpPr>
          <p:cNvPr id="26" name="Google Shape;89;p21">
            <a:extLst>
              <a:ext uri="{FF2B5EF4-FFF2-40B4-BE49-F238E27FC236}">
                <a16:creationId xmlns:a16="http://schemas.microsoft.com/office/drawing/2014/main" id="{43970D7C-0DAB-42ED-92E3-8A94355C9E3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16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51" y="392467"/>
            <a:ext cx="1643622" cy="8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4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4E1634-52DB-4221-95A5-07EE67513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740" y="1340768"/>
            <a:ext cx="4104456" cy="469513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B1D7D-9BFA-4328-8424-C41BAA1B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23756"/>
            <a:ext cx="913923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D3A3024-B43B-4A6E-8711-015D75124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531243"/>
            <a:ext cx="4968552" cy="80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agmaticaC" pitchFamily="50" charset="0"/>
              </a:rPr>
              <a:t>Монтаж боковин и задней стенки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agmaticaC" pitchFamily="50" charset="0"/>
              </a:rPr>
              <a:t>витрины </a:t>
            </a:r>
            <a:r>
              <a:rPr lang="en-US" altLang="ru-RU" sz="1800" dirty="0">
                <a:latin typeface="PragmaticaC" pitchFamily="50" charset="0"/>
              </a:rPr>
              <a:t>ONLY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325ED49-BA72-4403-A971-877B25A32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" b="27991"/>
          <a:stretch/>
        </p:blipFill>
        <p:spPr bwMode="auto">
          <a:xfrm>
            <a:off x="74092" y="86855"/>
            <a:ext cx="936104" cy="392499"/>
          </a:xfrm>
          <a:prstGeom prst="rect">
            <a:avLst/>
          </a:prstGeom>
          <a:noFill/>
          <a:ln>
            <a:noFill/>
          </a:ln>
          <a:effectLst>
            <a:outerShdw dist="35921" sx="1000" sy="1000" algn="ctr" rotWithShape="0">
              <a:schemeClr val="bg2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36F05B-5FD4-4E5B-B631-FEF898E49956}"/>
              </a:ext>
            </a:extLst>
          </p:cNvPr>
          <p:cNvSpPr txBox="1"/>
          <p:nvPr/>
        </p:nvSpPr>
        <p:spPr>
          <a:xfrm>
            <a:off x="467544" y="2295797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ragmaticaC" pitchFamily="50" charset="0"/>
              </a:rPr>
              <a:t>Крепление боковины</a:t>
            </a:r>
          </a:p>
          <a:p>
            <a:endParaRPr lang="ru-RU" sz="1200" dirty="0">
              <a:latin typeface="PragmaticaC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210EED-62E7-435F-9087-1DD91FFDFC33}"/>
              </a:ext>
            </a:extLst>
          </p:cNvPr>
          <p:cNvSpPr txBox="1"/>
          <p:nvPr/>
        </p:nvSpPr>
        <p:spPr>
          <a:xfrm>
            <a:off x="6866689" y="2295797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ragmaticaC" pitchFamily="50" charset="0"/>
              </a:rPr>
              <a:t>Крепление задней стенки</a:t>
            </a:r>
          </a:p>
          <a:p>
            <a:endParaRPr lang="ru-RU" sz="1200" dirty="0">
              <a:latin typeface="PragmaticaC" pitchFamily="50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372125"/>
            <a:ext cx="1547892" cy="7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6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ПРОФИЛИ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84" y="1973871"/>
            <a:ext cx="1097280" cy="1408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3674456" y="2224023"/>
            <a:ext cx="1545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60" y="1946498"/>
            <a:ext cx="1502664" cy="14325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7130840" y="2241446"/>
            <a:ext cx="15456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OL-2545L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 подсветкой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" y="1826821"/>
            <a:ext cx="1367024" cy="9113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460668" y="2690917"/>
            <a:ext cx="16546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GU-O-F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 профиль 2545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3000 мм</a:t>
            </a:r>
          </a:p>
        </p:txBody>
      </p:sp>
      <p:sp>
        <p:nvSpPr>
          <p:cNvPr id="24" name="Google Shape;89;p21">
            <a:extLst>
              <a:ext uri="{FF2B5EF4-FFF2-40B4-BE49-F238E27FC236}">
                <a16:creationId xmlns:a16="http://schemas.microsoft.com/office/drawing/2014/main" id="{5D66E33D-ED05-4752-9973-E09C65633B5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47E1080-49DC-4311-87F0-3E8B855801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86871"/>
            <a:ext cx="1319784" cy="152095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70D8BBB-56FE-469B-B247-CDFD52178AEB}"/>
              </a:ext>
            </a:extLst>
          </p:cNvPr>
          <p:cNvSpPr txBox="1"/>
          <p:nvPr/>
        </p:nvSpPr>
        <p:spPr>
          <a:xfrm>
            <a:off x="1691680" y="4389219"/>
            <a:ext cx="1368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OL-2545RG-NS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вертикальный задний, с пазом под стекло/ДСП, черный мат., 6100 мм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F9F089DF-6F97-4706-8E81-024210AA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64" y="4286871"/>
            <a:ext cx="1097267" cy="138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B3A5054-57C2-4045-A7EB-C3BE085ADD6C}"/>
              </a:ext>
            </a:extLst>
          </p:cNvPr>
          <p:cNvSpPr txBox="1"/>
          <p:nvPr/>
        </p:nvSpPr>
        <p:spPr>
          <a:xfrm>
            <a:off x="7243083" y="4480428"/>
            <a:ext cx="13211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GU-C-RG-LISTA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 Уплотнитель для стекла 5-6 мм, </a:t>
            </a:r>
            <a:b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</a:b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 профиль 2545RG, 3000 мм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627626"/>
            <a:ext cx="978408" cy="9204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4465168" y="4695873"/>
            <a:ext cx="157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OL-965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24" y="298959"/>
            <a:ext cx="1577387" cy="8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ПРОФИЛИ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9040"/>
            <a:ext cx="1075944" cy="1456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773536" y="2260936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SG-2545A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фронтальный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32" y="3861048"/>
            <a:ext cx="886032" cy="1384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2987824" y="2255131"/>
            <a:ext cx="1739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OL-1835 NS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90" y="3861048"/>
            <a:ext cx="1429512" cy="1091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5259680" y="2341955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A-10545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Прокладка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17" y="3186647"/>
            <a:ext cx="1463040" cy="4876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69" y="4797152"/>
            <a:ext cx="1520952" cy="6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6927599" y="2429738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Верхняя крышка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6982101" y="4252751"/>
            <a:ext cx="1669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Нижняя крышка</a:t>
            </a:r>
          </a:p>
        </p:txBody>
      </p:sp>
      <p:sp>
        <p:nvSpPr>
          <p:cNvPr id="24" name="Google Shape;89;p21">
            <a:extLst>
              <a:ext uri="{FF2B5EF4-FFF2-40B4-BE49-F238E27FC236}">
                <a16:creationId xmlns:a16="http://schemas.microsoft.com/office/drawing/2014/main" id="{5D66E33D-ED05-4752-9973-E09C65633B5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24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5" y="298959"/>
            <a:ext cx="1544845" cy="7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ПРОФИЛИ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sp>
        <p:nvSpPr>
          <p:cNvPr id="24" name="Google Shape;89;p21">
            <a:extLst>
              <a:ext uri="{FF2B5EF4-FFF2-40B4-BE49-F238E27FC236}">
                <a16:creationId xmlns:a16="http://schemas.microsoft.com/office/drawing/2014/main" id="{5D66E33D-ED05-4752-9973-E09C65633B5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CB783A-9B2C-4A4E-9325-0A006CB5830B}"/>
              </a:ext>
            </a:extLst>
          </p:cNvPr>
          <p:cNvSpPr txBox="1"/>
          <p:nvPr/>
        </p:nvSpPr>
        <p:spPr>
          <a:xfrm>
            <a:off x="6803106" y="3609612"/>
            <a:ext cx="2092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PR-679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Труба гардеробная (круглая) с пазом для уплотнителя длина - 5600мм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11EBE6E-7E57-4A7F-BDB4-CF60D194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32" y="5298676"/>
            <a:ext cx="861687" cy="8828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0B86D1-9DEA-4177-B155-497301EB9BAC}"/>
              </a:ext>
            </a:extLst>
          </p:cNvPr>
          <p:cNvSpPr txBox="1"/>
          <p:nvPr/>
        </p:nvSpPr>
        <p:spPr>
          <a:xfrm>
            <a:off x="6904338" y="5313753"/>
            <a:ext cx="18901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A10.245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Уплотнитель для трубы PR-679, прозрачный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126" y="3965524"/>
            <a:ext cx="994347" cy="90161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A71E411-E3BA-44E2-98FD-F0DC162CEA74}"/>
              </a:ext>
            </a:extLst>
          </p:cNvPr>
          <p:cNvSpPr txBox="1"/>
          <p:nvPr/>
        </p:nvSpPr>
        <p:spPr>
          <a:xfrm>
            <a:off x="395536" y="1791874"/>
            <a:ext cx="2987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SL-2912-VN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трубы, боковой (пара), черный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772876-408C-4061-89EE-8FE7E27117E6}"/>
              </a:ext>
            </a:extLst>
          </p:cNvPr>
          <p:cNvSpPr txBox="1"/>
          <p:nvPr/>
        </p:nvSpPr>
        <p:spPr>
          <a:xfrm>
            <a:off x="240512" y="5442887"/>
            <a:ext cx="2441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SC-2912-VN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трубы, центральный, черный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30348C-E1AC-4C7A-9D3B-3852EC919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4" y="2619309"/>
            <a:ext cx="2544507" cy="141496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D2638E0-D06C-4432-BF07-948F12A0E993}"/>
              </a:ext>
            </a:extLst>
          </p:cNvPr>
          <p:cNvSpPr txBox="1"/>
          <p:nvPr/>
        </p:nvSpPr>
        <p:spPr>
          <a:xfrm>
            <a:off x="4355976" y="1853228"/>
            <a:ext cx="14953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PR-2912-NS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Труба гардеробная 29х13 мм, черный, 6000 мм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EFB6199-F54D-4F12-A4F0-FC01B90C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7"/>
          <a:stretch/>
        </p:blipFill>
        <p:spPr>
          <a:xfrm>
            <a:off x="6756488" y="1593282"/>
            <a:ext cx="1103631" cy="152803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57DA4A1-2F7F-4F74-95B5-6398D6B71958}"/>
              </a:ext>
            </a:extLst>
          </p:cNvPr>
          <p:cNvSpPr txBox="1"/>
          <p:nvPr/>
        </p:nvSpPr>
        <p:spPr>
          <a:xfrm>
            <a:off x="3291424" y="3326789"/>
            <a:ext cx="2461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G-2912 (A10.271-F)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Уплотнитель для гардеробной трубы,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3000 мм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AA3FB8B-3456-4A3E-8401-4A60EC281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36" y="4839054"/>
            <a:ext cx="2537734" cy="124872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26790A2-E784-4ACC-B4D7-805025206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9"/>
          <a:stretch/>
        </p:blipFill>
        <p:spPr>
          <a:xfrm>
            <a:off x="258542" y="4194388"/>
            <a:ext cx="1754592" cy="12690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78" y="198227"/>
            <a:ext cx="1792224" cy="86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 (</a:t>
            </a: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под лед ленту)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"/>
          <a:stretch/>
        </p:blipFill>
        <p:spPr bwMode="auto">
          <a:xfrm>
            <a:off x="452181" y="1772816"/>
            <a:ext cx="4551867" cy="436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700808"/>
            <a:ext cx="2343814" cy="474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2744"/>
            <a:ext cx="1239415" cy="7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(Крепление дна и крыши)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 b="9669"/>
          <a:stretch/>
        </p:blipFill>
        <p:spPr bwMode="auto">
          <a:xfrm>
            <a:off x="5004048" y="1508760"/>
            <a:ext cx="3771900" cy="510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869160"/>
            <a:ext cx="1384574" cy="77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6791"/>
            <a:ext cx="3456384" cy="462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647159"/>
            <a:ext cx="612026" cy="92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32935"/>
            <a:ext cx="1231863" cy="77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(монтаж задней стенки)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7448"/>
            <a:ext cx="3443795" cy="460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1"/>
          <a:stretch/>
        </p:blipFill>
        <p:spPr bwMode="auto">
          <a:xfrm>
            <a:off x="5076056" y="2103120"/>
            <a:ext cx="2612524" cy="39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12184"/>
            <a:ext cx="1576200" cy="9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3"/>
          <a:stretch/>
        </p:blipFill>
        <p:spPr bwMode="auto">
          <a:xfrm>
            <a:off x="539552" y="1700807"/>
            <a:ext cx="3240360" cy="4568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1878"/>
            <a:ext cx="3883070" cy="432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432224"/>
            <a:ext cx="1618327" cy="77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(Профиль под вставку)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00"/>
          <a:stretch/>
        </p:blipFill>
        <p:spPr bwMode="auto">
          <a:xfrm>
            <a:off x="3087648" y="1675656"/>
            <a:ext cx="2021967" cy="477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63"/>
          <a:stretch/>
        </p:blipFill>
        <p:spPr bwMode="auto">
          <a:xfrm>
            <a:off x="323528" y="2419790"/>
            <a:ext cx="1037196" cy="34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-3972" r="-12477" b="47528"/>
          <a:stretch/>
        </p:blipFill>
        <p:spPr bwMode="auto">
          <a:xfrm>
            <a:off x="1835696" y="2420888"/>
            <a:ext cx="1038225" cy="31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40" y="1860044"/>
            <a:ext cx="2414683" cy="461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19" y="298959"/>
            <a:ext cx="1256885" cy="7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681308" y="0"/>
          <a:ext cx="7462692" cy="6877050"/>
          <a:chOff x="1681308" y="0"/>
          <a:chExt cx="7462692" cy="6877050"/>
        </a:xfrm>
      </p:grpSpPr>
      <p:sp>
        <p:nvSpPr>
          <p:cNvPr id="4" name="TextBox 3"/>
          <p:cNvSpPr txBox="1"/>
          <p:nvPr/>
        </p:nvSpPr>
        <p:spPr>
          <a:xfrm>
            <a:off x="683568" y="11967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7F569-73EF-4A05-8795-AA50A02989BD}"/>
              </a:ext>
            </a:extLst>
          </p:cNvPr>
          <p:cNvSpPr txBox="1"/>
          <p:nvPr/>
        </p:nvSpPr>
        <p:spPr>
          <a:xfrm>
            <a:off x="431540" y="1077699"/>
            <a:ext cx="82809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200" b="1" dirty="0">
                <a:latin typeface="Gotham Pro Light" panose="02000503030000020004" pitchFamily="2" charset="0"/>
                <a:cs typeface="Gotham Pro Light" panose="02000503030000020004" pitchFamily="2" charset="0"/>
              </a:rPr>
              <a:t> BOCCOLINI L. </a:t>
            </a:r>
            <a:r>
              <a:rPr lang="ru-RU" sz="1200" b="1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Srl</a:t>
            </a:r>
            <a:r>
              <a:rPr lang="ru-RU" sz="1200" b="1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была основана в 1964 году г-ном Луиджи </a:t>
            </a:r>
            <a:r>
              <a:rPr lang="ru-RU" sz="12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Бокколини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</a:t>
            </a:r>
          </a:p>
          <a:p>
            <a:pPr algn="just">
              <a:defRPr/>
            </a:pPr>
            <a:r>
              <a:rPr lang="ru-RU" sz="1200" b="1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200" b="1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Trial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- это компания, работающая в области мебели и специализирующаяся на производстве алюминиевых профилей, предназначенных для реализации изделий, используемых в этой области рынка.</a:t>
            </a:r>
          </a:p>
          <a:p>
            <a:pPr algn="just">
              <a:defRPr/>
            </a:pPr>
            <a:endParaRPr lang="ru-RU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just">
              <a:defRPr/>
            </a:pP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Использование алюминия в этой области, постоянно растет как в декоративном, так и в структурном отношении, благодаря своей легкости, пластичности и широкому выбору отделки и цветов, удовлетворяя различным эстетическим и техническим решениям.</a:t>
            </a:r>
          </a:p>
          <a:p>
            <a:pPr algn="just">
              <a:defRPr/>
            </a:pPr>
            <a:endParaRPr lang="ru-RU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just">
              <a:defRPr/>
            </a:pP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Основная цель нашего персонала - помогать нашим клиентам, и благодаря нашим техническим отделам и отделам исследований и разработок, создавать специальные новые продукты с использованием существующих или эксклюзивных новых профилей.</a:t>
            </a:r>
          </a:p>
          <a:p>
            <a:pPr algn="just">
              <a:defRPr/>
            </a:pPr>
            <a:endParaRPr lang="ru-RU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just">
              <a:defRPr/>
            </a:pP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Современное оборудование для экструзии алюминиевых профилей и для реализации новых форм, современные рабочие станции нашего завода и широкие возможности нашего </a:t>
            </a:r>
            <a:r>
              <a:rPr lang="ru-RU" sz="12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оксидационного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/ окрасочного завода позволяют нам производить весь внутренний цикл производства, от сырья до конечного продукта. На протяжении многих десятилетий компания </a:t>
            </a:r>
            <a:r>
              <a:rPr lang="ru-RU" sz="12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Trial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сотрудничает с крупнейшими национальными и международными компаниями в области мебели.</a:t>
            </a:r>
          </a:p>
          <a:p>
            <a:pPr algn="just">
              <a:defRPr/>
            </a:pPr>
            <a:endParaRPr lang="ru-RU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just">
              <a:defRPr/>
            </a:pP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Мы предлагаем вам взглянуть на наш ассортимент, который даст вам общее представление о том, что может быть реализовано с нашими продуктами. Все профиля производятся на оборудовании фабрики по анодной обработке, которая находится в </a:t>
            </a:r>
            <a:r>
              <a:rPr lang="ru-RU" sz="12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Муджио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(Милан). Завод по переработке, который был модернизирован в августе 2005 года с помощью передовых программ и технологий, дает нам возможность получить окраску путем «вмешательства» электролитической обработки анодированных профилей в растворе серной кислоты и путем окраска их в дальнейшем в </a:t>
            </a:r>
            <a:r>
              <a:rPr lang="ru-RU" sz="12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электроцветном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растворе солей олова. Таким образом, можно получить индивидуальные цвета с различными оттенками, от стали, титана, бронзы, коричневого до черного.</a:t>
            </a:r>
          </a:p>
          <a:p>
            <a:pPr algn="just">
              <a:defRPr/>
            </a:pPr>
            <a:endParaRPr lang="ru-RU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4" y="298959"/>
            <a:ext cx="1181212" cy="393737"/>
          </a:xfrm>
          <a:prstGeom prst="rect">
            <a:avLst/>
          </a:prstGeom>
        </p:spPr>
      </p:pic>
      <p:sp>
        <p:nvSpPr>
          <p:cNvPr id="12" name="Google Shape;89;p21">
            <a:extLst>
              <a:ext uri="{FF2B5EF4-FFF2-40B4-BE49-F238E27FC236}">
                <a16:creationId xmlns:a16="http://schemas.microsoft.com/office/drawing/2014/main" id="{AE3F35AF-45EB-4EFD-8583-681406B7D8D4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3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79242"/>
            <a:ext cx="1170848" cy="7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5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</a:t>
            </a:r>
            <a:r>
              <a:rPr lang="en-US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1" y="1124744"/>
            <a:ext cx="382905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43940"/>
            <a:ext cx="1432184" cy="9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:\TRIAL\photo trial\30917323_161743711328808_5174532403007324160_n.jpg">
            <a:extLst>
              <a:ext uri="{FF2B5EF4-FFF2-40B4-BE49-F238E27FC236}">
                <a16:creationId xmlns:a16="http://schemas.microsoft.com/office/drawing/2014/main" id="{248250B9-1E2D-4284-AADE-2C9B139FC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0"/>
            <a:ext cx="6856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2D6DDF41-6D3D-48CC-A521-DE9ACD2F0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301152"/>
            <a:ext cx="342806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36E8B8-D0A0-44A1-91E9-64981155E6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84" y="1397469"/>
            <a:ext cx="3483213" cy="475524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Google Shape;89;p21">
            <a:extLst>
              <a:ext uri="{FF2B5EF4-FFF2-40B4-BE49-F238E27FC236}">
                <a16:creationId xmlns:a16="http://schemas.microsoft.com/office/drawing/2014/main" id="{65D10DC9-A6DD-42A4-9D04-B23E25C3C87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21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49" y="387582"/>
            <a:ext cx="1256152" cy="6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3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09" y="1268760"/>
            <a:ext cx="4482241" cy="5250105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СХЕМА СБОРКИ СИСТЕМЫ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6674239" y="3206497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Полка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LITE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418C34-E059-4957-B616-C3A1A8006334}"/>
              </a:ext>
            </a:extLst>
          </p:cNvPr>
          <p:cNvSpPr txBox="1"/>
          <p:nvPr/>
        </p:nvSpPr>
        <p:spPr>
          <a:xfrm>
            <a:off x="6674239" y="4365104"/>
            <a:ext cx="1556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D611C-A8CC-4B09-AE9E-DFDD04C71CA0}"/>
              </a:ext>
            </a:extLst>
          </p:cNvPr>
          <p:cNvSpPr txBox="1"/>
          <p:nvPr/>
        </p:nvSpPr>
        <p:spPr>
          <a:xfrm>
            <a:off x="6338576" y="5805264"/>
            <a:ext cx="255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OL-965 / OL-2535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 профиль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16" name="Google Shape;89;p21">
            <a:extLst>
              <a:ext uri="{FF2B5EF4-FFF2-40B4-BE49-F238E27FC236}">
                <a16:creationId xmlns:a16="http://schemas.microsoft.com/office/drawing/2014/main" id="{F3987D98-C65B-43BE-8A84-421EFF01C4B2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22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77006-0062-414F-91DF-293F051A542C}"/>
              </a:ext>
            </a:extLst>
          </p:cNvPr>
          <p:cNvSpPr/>
          <p:nvPr/>
        </p:nvSpPr>
        <p:spPr>
          <a:xfrm>
            <a:off x="6084168" y="6237312"/>
            <a:ext cx="432048" cy="342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18553"/>
            <a:ext cx="1491368" cy="93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F7387CCD-C574-48F3-B748-0F55E3865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ПРОФИЛИ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35" y="1772816"/>
            <a:ext cx="6832534" cy="4032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1691680" y="144432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SG-2545P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6300192" y="1444320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SG-2545P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4112331" y="1444320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1698188" y="5785519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SG-2545A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6446789" y="5785519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SG-2545A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4118839" y="5785519"/>
            <a:ext cx="96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OL-2545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7596336" y="3481844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Стеклянная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сторона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FA0FF-F056-4E40-BBBB-ACCF3DFDD352}"/>
              </a:ext>
            </a:extLst>
          </p:cNvPr>
          <p:cNvSpPr txBox="1"/>
          <p:nvPr/>
        </p:nvSpPr>
        <p:spPr>
          <a:xfrm>
            <a:off x="369009" y="3501008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Стеклянная</a:t>
            </a:r>
          </a:p>
          <a:p>
            <a:pPr algn="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сторона</a:t>
            </a:r>
          </a:p>
        </p:txBody>
      </p:sp>
      <p:sp>
        <p:nvSpPr>
          <p:cNvPr id="16" name="Google Shape;89;p21">
            <a:extLst>
              <a:ext uri="{FF2B5EF4-FFF2-40B4-BE49-F238E27FC236}">
                <a16:creationId xmlns:a16="http://schemas.microsoft.com/office/drawing/2014/main" id="{4D931551-3F5E-400D-B4C8-526755E7204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23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06201"/>
            <a:ext cx="1472175" cy="7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6ACB4A8-0529-4853-9D76-6B8061D6D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-16853"/>
          <a:stretch/>
        </p:blipFill>
        <p:spPr bwMode="auto">
          <a:xfrm>
            <a:off x="0" y="4192"/>
            <a:ext cx="9144000" cy="824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CCF1386-7EEA-4D7E-87AB-49EA33C7A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9200"/>
            <a:ext cx="9144000" cy="4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</p:txBody>
      </p:sp>
      <p:sp>
        <p:nvSpPr>
          <p:cNvPr id="5" name="Google Shape;89;p21">
            <a:extLst>
              <a:ext uri="{FF2B5EF4-FFF2-40B4-BE49-F238E27FC236}">
                <a16:creationId xmlns:a16="http://schemas.microsoft.com/office/drawing/2014/main" id="{C53EA17E-EFE8-43CE-ADC9-07DED6AC7F28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26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21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8611B2-2A47-49F3-8B4F-82A229265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54" y="0"/>
            <a:ext cx="5160646" cy="685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8DE7A32-DAB4-4CEC-A1B1-D2E164C5B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7" b="406"/>
          <a:stretch/>
        </p:blipFill>
        <p:spPr>
          <a:xfrm>
            <a:off x="251520" y="1044000"/>
            <a:ext cx="4079965" cy="5544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4CC35F-1616-416D-91E8-A1BA440FC983}"/>
              </a:ext>
            </a:extLst>
          </p:cNvPr>
          <p:cNvSpPr/>
          <p:nvPr/>
        </p:nvSpPr>
        <p:spPr>
          <a:xfrm>
            <a:off x="1547664" y="404664"/>
            <a:ext cx="2207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</p:txBody>
      </p:sp>
      <p:sp>
        <p:nvSpPr>
          <p:cNvPr id="6" name="Google Shape;89;p21">
            <a:extLst>
              <a:ext uri="{FF2B5EF4-FFF2-40B4-BE49-F238E27FC236}">
                <a16:creationId xmlns:a16="http://schemas.microsoft.com/office/drawing/2014/main" id="{E3270A7C-CF66-44F4-B312-118FF644C380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27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271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80" y="4641897"/>
            <a:ext cx="1441903" cy="14338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98BD49-931F-4F16-848D-2464D0C61246}"/>
              </a:ext>
            </a:extLst>
          </p:cNvPr>
          <p:cNvSpPr/>
          <p:nvPr/>
        </p:nvSpPr>
        <p:spPr>
          <a:xfrm>
            <a:off x="0" y="68229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C88C3B8-6498-44ED-BD69-CBB18F5C6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702" y="1756848"/>
            <a:ext cx="26654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Наполнение полки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  <a:endParaRPr lang="ru-RU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5F5DBE-59DC-4DEF-83B0-40BD95B4C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837" y="2312473"/>
            <a:ext cx="1849438" cy="360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Стекло 4/5/6 мм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8C196A0-DFA6-4656-BFC4-A5712B6C8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12" y="2864923"/>
            <a:ext cx="1849438" cy="360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ДСП 18 мм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62743-394C-4F8E-8BE1-76687E07B825}"/>
              </a:ext>
            </a:extLst>
          </p:cNvPr>
          <p:cNvSpPr txBox="1"/>
          <p:nvPr/>
        </p:nvSpPr>
        <p:spPr>
          <a:xfrm>
            <a:off x="5182340" y="2960997"/>
            <a:ext cx="2973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LA-1049 </a:t>
            </a:r>
          </a:p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Боковой задний профиль </a:t>
            </a:r>
          </a:p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</a:t>
            </a:r>
            <a:r>
              <a:rPr lang="ru-RU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мм</a:t>
            </a:r>
          </a:p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матовый, бронза </a:t>
            </a:r>
            <a:r>
              <a:rPr lang="ru-RU" sz="16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картье</a:t>
            </a:r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, темно-серый пол. (</a:t>
            </a:r>
            <a:r>
              <a:rPr lang="ru-RU" sz="16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браш</a:t>
            </a:r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)</a:t>
            </a:r>
          </a:p>
          <a:p>
            <a:pPr algn="ctr"/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A3B253-BE88-4A3A-8734-3B502106C4B1}"/>
              </a:ext>
            </a:extLst>
          </p:cNvPr>
          <p:cNvSpPr txBox="1"/>
          <p:nvPr/>
        </p:nvSpPr>
        <p:spPr>
          <a:xfrm>
            <a:off x="2555776" y="2968814"/>
            <a:ext cx="2860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LA-1048 </a:t>
            </a:r>
          </a:p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Фронтальный профиль </a:t>
            </a:r>
          </a:p>
          <a:p>
            <a:pPr algn="ctr"/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</a:t>
            </a:r>
            <a:r>
              <a:rPr lang="ru-RU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мм</a:t>
            </a:r>
          </a:p>
          <a:p>
            <a:r>
              <a:rPr lang="ru-RU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</a:t>
            </a:r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матовый, бронза </a:t>
            </a:r>
            <a:r>
              <a:rPr lang="ru-RU" sz="16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картье</a:t>
            </a:r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, темно-серый пол. (</a:t>
            </a:r>
            <a:r>
              <a:rPr lang="ru-RU" sz="16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браш</a:t>
            </a:r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F37BF9-3959-44AD-A5BF-6907DE301940}"/>
              </a:ext>
            </a:extLst>
          </p:cNvPr>
          <p:cNvSpPr txBox="1"/>
          <p:nvPr/>
        </p:nvSpPr>
        <p:spPr>
          <a:xfrm>
            <a:off x="2267744" y="5157192"/>
            <a:ext cx="2741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KIT-LA-G30-EL-GR</a:t>
            </a:r>
          </a:p>
          <a:p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Соединительный уголок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E5BCF-33DD-4233-AA8D-B8644E502B4B}"/>
              </a:ext>
            </a:extLst>
          </p:cNvPr>
          <p:cNvSpPr txBox="1"/>
          <p:nvPr/>
        </p:nvSpPr>
        <p:spPr>
          <a:xfrm>
            <a:off x="5545964" y="6028497"/>
            <a:ext cx="2515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LA-B</a:t>
            </a:r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Комплект держателей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8" y="4852624"/>
            <a:ext cx="1271016" cy="16306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8760"/>
            <a:ext cx="1666057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378" y="1179385"/>
            <a:ext cx="1569650" cy="1745559"/>
          </a:xfrm>
          <a:prstGeom prst="rect">
            <a:avLst/>
          </a:prstGeom>
        </p:spPr>
      </p:pic>
      <p:sp>
        <p:nvSpPr>
          <p:cNvPr id="23" name="Google Shape;89;p21">
            <a:extLst>
              <a:ext uri="{FF2B5EF4-FFF2-40B4-BE49-F238E27FC236}">
                <a16:creationId xmlns:a16="http://schemas.microsoft.com/office/drawing/2014/main" id="{6CF99AD8-3D8D-4E80-9A32-1EA2D1E39D06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28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29" y="292428"/>
            <a:ext cx="1400596" cy="7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1561688"/>
            <a:ext cx="6141720" cy="409956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7EEE17D-221C-475F-9CFF-2F51D05F2BFA}"/>
              </a:ext>
            </a:extLst>
          </p:cNvPr>
          <p:cNvSpPr/>
          <p:nvPr/>
        </p:nvSpPr>
        <p:spPr>
          <a:xfrm>
            <a:off x="0" y="690757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  <a:p>
            <a:pPr algn="ctr">
              <a:spcBef>
                <a:spcPct val="0"/>
              </a:spcBef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Расчет стекла для полки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09ED2A-8EF6-4889-98A0-0DF718FC37B0}"/>
              </a:ext>
            </a:extLst>
          </p:cNvPr>
          <p:cNvSpPr txBox="1"/>
          <p:nvPr/>
        </p:nvSpPr>
        <p:spPr>
          <a:xfrm>
            <a:off x="4137568" y="5301209"/>
            <a:ext cx="4707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полки – 6 мм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от габарита полки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</a:t>
            </a:r>
            <a:endParaRPr lang="en-US" sz="12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полка 900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500 / стекло 895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495 мм</a:t>
            </a:r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8FE719-F872-4799-903B-08CAC0802429}"/>
              </a:ext>
            </a:extLst>
          </p:cNvPr>
          <p:cNvSpPr txBox="1"/>
          <p:nvPr/>
        </p:nvSpPr>
        <p:spPr>
          <a:xfrm>
            <a:off x="395536" y="170332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Толщина стекла: 4/5/6 мм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14" name="Google Shape;89;p21">
            <a:extLst>
              <a:ext uri="{FF2B5EF4-FFF2-40B4-BE49-F238E27FC236}">
                <a16:creationId xmlns:a16="http://schemas.microsoft.com/office/drawing/2014/main" id="{34155A32-90CB-4DE7-9C41-8B2D2A22F8EF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29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06239"/>
            <a:ext cx="1370096" cy="6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B66DB17E-8A56-46AD-8641-AFB67356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002" y="4784642"/>
            <a:ext cx="27352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Крепление полки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к профилю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OL-965 (Only)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26" y="980727"/>
            <a:ext cx="3585858" cy="5726669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D4B7DF3C-E3F5-4465-9398-FF26D8F5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СБОРКА И УСТАНОВКА 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ПОЛКИ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64904"/>
            <a:ext cx="3488710" cy="2052455"/>
          </a:xfrm>
          <a:prstGeom prst="rect">
            <a:avLst/>
          </a:prstGeom>
        </p:spPr>
      </p:pic>
      <p:sp>
        <p:nvSpPr>
          <p:cNvPr id="11" name="Google Shape;89;p21">
            <a:extLst>
              <a:ext uri="{FF2B5EF4-FFF2-40B4-BE49-F238E27FC236}">
                <a16:creationId xmlns:a16="http://schemas.microsoft.com/office/drawing/2014/main" id="{20ED71F6-5D30-491E-966A-2596366C165C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30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6847"/>
            <a:ext cx="1360176" cy="6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7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6" y="1"/>
            <a:ext cx="6978133" cy="688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656"/>
            <a:ext cx="696049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ЯЩИКИ С ПОДСВЕТКОЙ </a:t>
            </a:r>
            <a:r>
              <a:rPr lang="en-US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MYBE</a:t>
            </a:r>
            <a:endParaRPr lang="en-US" altLang="ru-RU" sz="2000" dirty="0">
              <a:solidFill>
                <a:schemeClr val="bg1"/>
              </a:solidFill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sp>
        <p:nvSpPr>
          <p:cNvPr id="7" name="Google Shape;89;p21">
            <a:extLst>
              <a:ext uri="{FF2B5EF4-FFF2-40B4-BE49-F238E27FC236}">
                <a16:creationId xmlns:a16="http://schemas.microsoft.com/office/drawing/2014/main" id="{08EA0083-875C-4859-9535-EB49C2D2B9B1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38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40" y="292752"/>
            <a:ext cx="1440160" cy="6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20" name="Google Shape;89;p21">
            <a:extLst>
              <a:ext uri="{FF2B5EF4-FFF2-40B4-BE49-F238E27FC236}">
                <a16:creationId xmlns:a16="http://schemas.microsoft.com/office/drawing/2014/main" id="{A3F1B530-E210-42D4-BB30-F2B178CC8B1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C4608D-316F-4DF4-B34A-5177AAC39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92" y="4543870"/>
            <a:ext cx="1772904" cy="10801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B7B77C-EEC4-43EE-93A4-E84926A42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83" y="1365421"/>
            <a:ext cx="1390603" cy="207241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3219FE9-E30F-4AAA-96EC-51E5F9588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8822"/>
            <a:ext cx="2104170" cy="200786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DDC299C-ED8D-47A9-A567-ADE46BC872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68761"/>
            <a:ext cx="1584176" cy="22322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393D6C7-F466-409C-AB5D-D61FCD246B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09" y="1268761"/>
            <a:ext cx="1491546" cy="216023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9979AFA-94F6-4A42-BF47-70C96428AE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58972"/>
            <a:ext cx="2568016" cy="19260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101A2F5-9CC9-4C94-868B-FA2E6B99C1E8}"/>
              </a:ext>
            </a:extLst>
          </p:cNvPr>
          <p:cNvSpPr txBox="1"/>
          <p:nvPr/>
        </p:nvSpPr>
        <p:spPr>
          <a:xfrm>
            <a:off x="0" y="71638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СКЛАДСКАЯ ПРОГРАММА МТ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22A593-E05C-49AA-9559-E6C0B7D33F25}"/>
              </a:ext>
            </a:extLst>
          </p:cNvPr>
          <p:cNvSpPr txBox="1"/>
          <p:nvPr/>
        </p:nvSpPr>
        <p:spPr>
          <a:xfrm>
            <a:off x="768332" y="3573016"/>
            <a:ext cx="1534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 mini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1DA6F7-A4CA-4E44-AAD8-215AF586209F}"/>
              </a:ext>
            </a:extLst>
          </p:cNvPr>
          <p:cNvSpPr txBox="1"/>
          <p:nvPr/>
        </p:nvSpPr>
        <p:spPr>
          <a:xfrm>
            <a:off x="3513946" y="3573016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C02D09-E203-4C24-A01A-0236E8485019}"/>
              </a:ext>
            </a:extLst>
          </p:cNvPr>
          <p:cNvSpPr txBox="1"/>
          <p:nvPr/>
        </p:nvSpPr>
        <p:spPr>
          <a:xfrm>
            <a:off x="5292080" y="357301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ONLY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5EAB1D-FCED-4B9E-9B59-F7A82A3A68F3}"/>
              </a:ext>
            </a:extLst>
          </p:cNvPr>
          <p:cNvSpPr txBox="1"/>
          <p:nvPr/>
        </p:nvSpPr>
        <p:spPr>
          <a:xfrm>
            <a:off x="7236296" y="3573016"/>
            <a:ext cx="1832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РА-880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6216BE-4776-4B15-A237-3731D0A470FB}"/>
              </a:ext>
            </a:extLst>
          </p:cNvPr>
          <p:cNvSpPr txBox="1"/>
          <p:nvPr/>
        </p:nvSpPr>
        <p:spPr>
          <a:xfrm>
            <a:off x="539552" y="6072441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Пристенная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система</a:t>
            </a: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ETSEQUTIVE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37DC6-45B1-4264-A08C-5C7CBFDE2E06}"/>
              </a:ext>
            </a:extLst>
          </p:cNvPr>
          <p:cNvSpPr txBox="1"/>
          <p:nvPr/>
        </p:nvSpPr>
        <p:spPr>
          <a:xfrm>
            <a:off x="3131840" y="6105069"/>
            <a:ext cx="1273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Полка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LAIT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111F240-D62B-438B-9986-33E2BC6634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02" y="4464774"/>
            <a:ext cx="1606682" cy="17300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B580AFD-173D-45B5-AFF7-62AC748C3F7E}"/>
              </a:ext>
            </a:extLst>
          </p:cNvPr>
          <p:cNvSpPr txBox="1"/>
          <p:nvPr/>
        </p:nvSpPr>
        <p:spPr>
          <a:xfrm>
            <a:off x="5299101" y="6196655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Ящик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MYBE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E205015-7AED-4AE6-8E8A-F73B9F5BF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20" y="4267872"/>
            <a:ext cx="1053731" cy="183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2F9592E-4CD7-4BA5-8613-1CCC30854BFB}"/>
              </a:ext>
            </a:extLst>
          </p:cNvPr>
          <p:cNvSpPr txBox="1"/>
          <p:nvPr/>
        </p:nvSpPr>
        <p:spPr>
          <a:xfrm>
            <a:off x="7378289" y="6164046"/>
            <a:ext cx="1247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кронос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7" y="139170"/>
            <a:ext cx="1348010" cy="8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89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784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АЛЮМИНИЕВЫЕ ПРОФИЛИ 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MYBE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1481328" cy="2139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072" y="1556792"/>
            <a:ext cx="1773936" cy="3880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1066800" cy="17617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166770" y="3822160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MB-55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Боковой профиль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h55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2717679" y="5589240"/>
            <a:ext cx="18437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MB-130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Боковой профиль</a:t>
            </a:r>
          </a:p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h130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6660232" y="2204864"/>
            <a:ext cx="1707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OL-2550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</a:t>
            </a:r>
          </a:p>
        </p:txBody>
      </p:sp>
      <p:sp>
        <p:nvSpPr>
          <p:cNvPr id="18" name="Google Shape;89;p21">
            <a:extLst>
              <a:ext uri="{FF2B5EF4-FFF2-40B4-BE49-F238E27FC236}">
                <a16:creationId xmlns:a16="http://schemas.microsoft.com/office/drawing/2014/main" id="{49F400C3-78FE-421B-BA0F-3C22C4979032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39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10" y="4521251"/>
            <a:ext cx="1557528" cy="7741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290117" y="5581401"/>
            <a:ext cx="2537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МБ-Г-55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Соединительный элемент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988" y="3790920"/>
            <a:ext cx="2008632" cy="1798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6334185" y="5606647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MB-RF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Регуляторы ящика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98959"/>
            <a:ext cx="1431556" cy="7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10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784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КОМПЛЕКТАЦИЯ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54" y="1772816"/>
            <a:ext cx="1335024" cy="11856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46208"/>
            <a:ext cx="1286256" cy="1267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56" y="4675608"/>
            <a:ext cx="768096" cy="481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6117296" y="3300511"/>
            <a:ext cx="2101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MB-PP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брюк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3645807" y="5497262"/>
            <a:ext cx="23663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MB-T-MB-3550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для профиля 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OL-3550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7029243" y="5497262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GU-F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Прокладка</a:t>
            </a:r>
          </a:p>
        </p:txBody>
      </p:sp>
      <p:sp>
        <p:nvSpPr>
          <p:cNvPr id="16" name="Google Shape;89;p21">
            <a:extLst>
              <a:ext uri="{FF2B5EF4-FFF2-40B4-BE49-F238E27FC236}">
                <a16:creationId xmlns:a16="http://schemas.microsoft.com/office/drawing/2014/main" id="{3A7D92D9-3F7F-43F5-BC03-F623ECEE5FF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40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8" y="4250784"/>
            <a:ext cx="899160" cy="1036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873891" y="5350612"/>
            <a:ext cx="20072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MB-1912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гардеробной трубы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88" y="1310700"/>
            <a:ext cx="746760" cy="1484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1138386" y="2971084"/>
            <a:ext cx="1478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MB-750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компенсатора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ящика L 7 мм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68" y="1268760"/>
            <a:ext cx="1319784" cy="15179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3600074" y="2985508"/>
            <a:ext cx="15327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MB-3550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компенсатора 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ящика L 35 мм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43" y="279365"/>
            <a:ext cx="1271647" cy="6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784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КОМПЛЕКТАЦИЯ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16" name="Google Shape;89;p21">
            <a:extLst>
              <a:ext uri="{FF2B5EF4-FFF2-40B4-BE49-F238E27FC236}">
                <a16:creationId xmlns:a16="http://schemas.microsoft.com/office/drawing/2014/main" id="{3A7D92D9-3F7F-43F5-BC03-F623ECEE5FF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40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2495910" y="1127285"/>
            <a:ext cx="399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Необходимая глубина ящика с направляющей </a:t>
            </a:r>
            <a:r>
              <a:rPr lang="en-US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L=420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7631" b="15087"/>
          <a:stretch/>
        </p:blipFill>
        <p:spPr bwMode="auto">
          <a:xfrm>
            <a:off x="2186938" y="1556792"/>
            <a:ext cx="5354997" cy="212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2495910" y="3949431"/>
            <a:ext cx="399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Необходимая глубина ящика с направляющей </a:t>
            </a:r>
            <a:r>
              <a:rPr lang="en-US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L=4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7</a:t>
            </a:r>
            <a:r>
              <a:rPr lang="en-US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0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/>
          <a:stretch/>
        </p:blipFill>
        <p:spPr bwMode="auto">
          <a:xfrm>
            <a:off x="1919462" y="4365104"/>
            <a:ext cx="5152131" cy="195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53409"/>
            <a:ext cx="1335372" cy="8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42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257482"/>
            <a:ext cx="7991872" cy="4884900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МОНТАЖ </a:t>
            </a:r>
            <a:r>
              <a:rPr lang="ru-RU" sz="20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ЯЩИКА  </a:t>
            </a:r>
            <a:r>
              <a:rPr lang="en-US" sz="28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MYBE</a:t>
            </a:r>
            <a:endParaRPr lang="en-US" altLang="ru-RU" sz="28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7" name="Google Shape;89;p21">
            <a:extLst>
              <a:ext uri="{FF2B5EF4-FFF2-40B4-BE49-F238E27FC236}">
                <a16:creationId xmlns:a16="http://schemas.microsoft.com/office/drawing/2014/main" id="{A29A571B-BB00-4586-8FF3-CE7B89594929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42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3600" y="6243940"/>
            <a:ext cx="16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Шкаф витрина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516216" y="6243940"/>
            <a:ext cx="14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Шкаф из ДСП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98959"/>
            <a:ext cx="931762" cy="5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0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784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ВАРИАНТЫ КОМПОНОВКИ 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MYBE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68" y="1628801"/>
            <a:ext cx="2436968" cy="1614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6" y="1628800"/>
            <a:ext cx="2459204" cy="18410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0095"/>
            <a:ext cx="2490332" cy="1907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78479"/>
            <a:ext cx="2490332" cy="1565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4" y="4048400"/>
            <a:ext cx="2494779" cy="1560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2098419" y="3426888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Боковой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h55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5642068" y="3573016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Боковой 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h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552903" y="6001543"/>
            <a:ext cx="2175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обуви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3521071" y="6001543"/>
            <a:ext cx="2101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брюк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6387394" y="6001543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юбок</a:t>
            </a:r>
          </a:p>
        </p:txBody>
      </p:sp>
      <p:sp>
        <p:nvSpPr>
          <p:cNvPr id="16" name="Google Shape;89;p21">
            <a:extLst>
              <a:ext uri="{FF2B5EF4-FFF2-40B4-BE49-F238E27FC236}">
                <a16:creationId xmlns:a16="http://schemas.microsoft.com/office/drawing/2014/main" id="{B3F1E376-7A59-4D17-95E7-FF890F0A37B6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41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047" y="339433"/>
            <a:ext cx="1578896" cy="79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47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:\TRIAL\photo trial\PIANCA-cabina-anteprima.jpg">
            <a:extLst>
              <a:ext uri="{FF2B5EF4-FFF2-40B4-BE49-F238E27FC236}">
                <a16:creationId xmlns:a16="http://schemas.microsoft.com/office/drawing/2014/main" id="{4F702693-ADAE-4D5B-B1C5-7C97A4A99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t="3" r="16931" b="1799"/>
          <a:stretch/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A1D4D634-5B7C-4DA7-B546-8908EE95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ETSECUTIVE</a:t>
            </a:r>
          </a:p>
        </p:txBody>
      </p:sp>
      <p:sp>
        <p:nvSpPr>
          <p:cNvPr id="5" name="Google Shape;89;p21">
            <a:extLst>
              <a:ext uri="{FF2B5EF4-FFF2-40B4-BE49-F238E27FC236}">
                <a16:creationId xmlns:a16="http://schemas.microsoft.com/office/drawing/2014/main" id="{44D235B4-C7D0-4855-AE4E-652C60FC6135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43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303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6D51A-6E01-4660-81AD-3F862D779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4"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826A5237-39AA-4D88-BB38-39A63CE9F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3999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ETSECUTIVE</a:t>
            </a:r>
          </a:p>
        </p:txBody>
      </p:sp>
      <p:sp>
        <p:nvSpPr>
          <p:cNvPr id="5" name="Google Shape;89;p21">
            <a:extLst>
              <a:ext uri="{FF2B5EF4-FFF2-40B4-BE49-F238E27FC236}">
                <a16:creationId xmlns:a16="http://schemas.microsoft.com/office/drawing/2014/main" id="{549FC5A6-7550-4723-90C2-3C648F7D1BA7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44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374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E83EB540-49C6-4391-9C87-0AAD5FD50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467" y="260648"/>
            <a:ext cx="378550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СИСТЕМА </a:t>
            </a:r>
            <a:r>
              <a:rPr lang="en-US" alt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ETSECUTIVE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2103F3-C159-4A5D-B316-1F07449C8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062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AACA4A-7CD8-4468-9444-9EFB0A643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81" y="836712"/>
            <a:ext cx="4205391" cy="55885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Google Shape;89;p21">
            <a:extLst>
              <a:ext uri="{FF2B5EF4-FFF2-40B4-BE49-F238E27FC236}">
                <a16:creationId xmlns:a16="http://schemas.microsoft.com/office/drawing/2014/main" id="{8A46D5D2-A9AE-429B-910B-DE7DA5AE10F7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</a:t>
            </a: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8416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2F2C922C-7D1F-4377-88FC-F85277DC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9" y="692696"/>
            <a:ext cx="9144000" cy="42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КОМПЛЕКТАЦИЯ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B68CD-E3B8-45E5-98CE-ADACF05654D0}"/>
              </a:ext>
            </a:extLst>
          </p:cNvPr>
          <p:cNvSpPr txBox="1"/>
          <p:nvPr/>
        </p:nvSpPr>
        <p:spPr>
          <a:xfrm>
            <a:off x="2782556" y="1655921"/>
            <a:ext cx="2371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TS-603 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профиль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540B0E-F7E3-4EB5-BEA3-E59ADF89E4A3}"/>
              </a:ext>
            </a:extLst>
          </p:cNvPr>
          <p:cNvSpPr txBox="1"/>
          <p:nvPr/>
        </p:nvSpPr>
        <p:spPr>
          <a:xfrm>
            <a:off x="2782556" y="3223639"/>
            <a:ext cx="1968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TS-80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Крепление к стене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7A241-9915-4C10-82FC-397D919D7BAF}"/>
              </a:ext>
            </a:extLst>
          </p:cNvPr>
          <p:cNvSpPr txBox="1"/>
          <p:nvPr/>
        </p:nvSpPr>
        <p:spPr>
          <a:xfrm>
            <a:off x="2782556" y="5098388"/>
            <a:ext cx="1663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100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Опора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63BD09-3251-422E-853F-27C9168061DF}"/>
              </a:ext>
            </a:extLst>
          </p:cNvPr>
          <p:cNvSpPr txBox="1"/>
          <p:nvPr/>
        </p:nvSpPr>
        <p:spPr>
          <a:xfrm>
            <a:off x="7139385" y="2945513"/>
            <a:ext cx="13147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A10.723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Клипса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панелей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608DB-DB69-469F-8012-051185718F23}"/>
              </a:ext>
            </a:extLst>
          </p:cNvPr>
          <p:cNvSpPr txBox="1"/>
          <p:nvPr/>
        </p:nvSpPr>
        <p:spPr>
          <a:xfrm>
            <a:off x="7139385" y="1718053"/>
            <a:ext cx="974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SE-963N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Щетка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CB783A-9B2C-4A4E-9325-0A006CB5830B}"/>
              </a:ext>
            </a:extLst>
          </p:cNvPr>
          <p:cNvSpPr txBox="1"/>
          <p:nvPr/>
        </p:nvSpPr>
        <p:spPr>
          <a:xfrm>
            <a:off x="6655828" y="4149080"/>
            <a:ext cx="2092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PR-679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Труба гардеробная (круглая) с пазом для уплотнителя длина - 5600мм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" y="1476743"/>
            <a:ext cx="2170176" cy="10058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0" y="3140968"/>
            <a:ext cx="2179320" cy="9387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8" y="4739984"/>
            <a:ext cx="2353056" cy="1353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58191"/>
            <a:ext cx="1607127" cy="11748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47787"/>
            <a:ext cx="1508760" cy="1063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11EBE6E-7E57-4A7F-BDB4-CF60D194B9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4409" y="5589240"/>
            <a:ext cx="861687" cy="8828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30B86D1-9DEA-4177-B155-497301EB9BAC}"/>
              </a:ext>
            </a:extLst>
          </p:cNvPr>
          <p:cNvSpPr txBox="1"/>
          <p:nvPr/>
        </p:nvSpPr>
        <p:spPr>
          <a:xfrm>
            <a:off x="6668963" y="5556439"/>
            <a:ext cx="18901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A10.245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Уплотнитель для трубы PR-679, прозрачный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86A49FC-81C7-4973-BC70-57AA3F4E6B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551" t="32852" b="32949"/>
          <a:stretch/>
        </p:blipFill>
        <p:spPr>
          <a:xfrm>
            <a:off x="5573696" y="5683703"/>
            <a:ext cx="942520" cy="6939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69340"/>
            <a:ext cx="1465729" cy="1329029"/>
          </a:xfrm>
          <a:prstGeom prst="rect">
            <a:avLst/>
          </a:prstGeom>
        </p:spPr>
      </p:pic>
      <p:sp>
        <p:nvSpPr>
          <p:cNvPr id="25" name="Google Shape;89;p21">
            <a:extLst>
              <a:ext uri="{FF2B5EF4-FFF2-40B4-BE49-F238E27FC236}">
                <a16:creationId xmlns:a16="http://schemas.microsoft.com/office/drawing/2014/main" id="{007BA0A0-CB65-4295-BC21-74EAC9E56902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i="0" u="none" strike="noStrike" cap="none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</a:t>
            </a:r>
            <a:r>
              <a:rPr lang="en-US" sz="1200" i="0" u="none" strike="noStrike" cap="none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6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69" y="278850"/>
            <a:ext cx="1776157" cy="86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80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2F2C922C-7D1F-4377-88FC-F85277DC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9" y="692696"/>
            <a:ext cx="9144000" cy="42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КОМПЛЕКТАЦИЯ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25" name="Google Shape;89;p21">
            <a:extLst>
              <a:ext uri="{FF2B5EF4-FFF2-40B4-BE49-F238E27FC236}">
                <a16:creationId xmlns:a16="http://schemas.microsoft.com/office/drawing/2014/main" id="{88540F6E-FD12-4ECA-B2BB-29DC018E6564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47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2638E0-D06C-4432-BF07-948F12A0E993}"/>
              </a:ext>
            </a:extLst>
          </p:cNvPr>
          <p:cNvSpPr txBox="1"/>
          <p:nvPr/>
        </p:nvSpPr>
        <p:spPr>
          <a:xfrm>
            <a:off x="3046257" y="1635941"/>
            <a:ext cx="202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PR-2912-NS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Труба гардеробная 29х13 мм, черный, 6000 мм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7DA4A1-2F7F-4F74-95B5-6398D6B71958}"/>
              </a:ext>
            </a:extLst>
          </p:cNvPr>
          <p:cNvSpPr txBox="1"/>
          <p:nvPr/>
        </p:nvSpPr>
        <p:spPr>
          <a:xfrm>
            <a:off x="400370" y="5714672"/>
            <a:ext cx="436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G-2912 (A10.271-F)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Уплотнитель для гардеробной трубы,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3000 мм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E411-E3BA-44E2-98FD-F0DC162CEA74}"/>
              </a:ext>
            </a:extLst>
          </p:cNvPr>
          <p:cNvSpPr txBox="1"/>
          <p:nvPr/>
        </p:nvSpPr>
        <p:spPr>
          <a:xfrm>
            <a:off x="5323745" y="3248146"/>
            <a:ext cx="3715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SL-2912-VN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трубы, боковой (пара), черный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772876-408C-4061-89EE-8FE7E27117E6}"/>
              </a:ext>
            </a:extLst>
          </p:cNvPr>
          <p:cNvSpPr txBox="1"/>
          <p:nvPr/>
        </p:nvSpPr>
        <p:spPr>
          <a:xfrm>
            <a:off x="5412604" y="5714672"/>
            <a:ext cx="3498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тр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SC-2912-VN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для трубы, центральный, черный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B8B87-0546-4076-887E-D5B370761A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6"/>
          <a:stretch/>
        </p:blipFill>
        <p:spPr>
          <a:xfrm>
            <a:off x="400370" y="1324820"/>
            <a:ext cx="1147294" cy="18280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A3FB8B-3456-4A3E-8401-4A60EC281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1" y="3876150"/>
            <a:ext cx="3715159" cy="18280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30348C-E1AC-4C7A-9D3B-3852EC919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604" y="1257931"/>
            <a:ext cx="3528010" cy="19618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519822-6AAC-42BD-8087-A959A85B6A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67"/>
          <a:stretch/>
        </p:blipFill>
        <p:spPr>
          <a:xfrm>
            <a:off x="4716016" y="4437721"/>
            <a:ext cx="2580109" cy="122352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EFB6199-F54D-4F12-A4F0-FC01B90C5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7"/>
          <a:stretch/>
        </p:blipFill>
        <p:spPr>
          <a:xfrm>
            <a:off x="1636786" y="1425412"/>
            <a:ext cx="1320349" cy="182809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26790A2-E784-4ACC-B4D7-8050252068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9"/>
          <a:stretch/>
        </p:blipFill>
        <p:spPr>
          <a:xfrm>
            <a:off x="7219520" y="4384650"/>
            <a:ext cx="1691680" cy="1223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81934"/>
            <a:ext cx="1576199" cy="7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43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7C59054F-7760-4000-8016-591E4A07E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19" y="1052736"/>
            <a:ext cx="9150919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93199"/>
            <a:ext cx="4328160" cy="3246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93199"/>
            <a:ext cx="3785616" cy="310286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D1F69B-92F1-4023-9361-9CF6823A309D}"/>
              </a:ext>
            </a:extLst>
          </p:cNvPr>
          <p:cNvSpPr/>
          <p:nvPr/>
        </p:nvSpPr>
        <p:spPr>
          <a:xfrm>
            <a:off x="1037176" y="5498648"/>
            <a:ext cx="7114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Петля MINI IKS, уменьшенного размера, скрытая внутри мебели с боковой, вертикальной и передней регулировкой. Встроенное устройство мягкого закрывания позволяет амортизировать дверь.</a:t>
            </a:r>
          </a:p>
        </p:txBody>
      </p:sp>
      <p:sp>
        <p:nvSpPr>
          <p:cNvPr id="10" name="Google Shape;89;p21">
            <a:extLst>
              <a:ext uri="{FF2B5EF4-FFF2-40B4-BE49-F238E27FC236}">
                <a16:creationId xmlns:a16="http://schemas.microsoft.com/office/drawing/2014/main" id="{670217CD-72E5-4305-9B13-5BB465C52554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85" y="419306"/>
            <a:ext cx="1225755" cy="7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60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2F2C922C-7D1F-4377-88FC-F85277DC0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79" y="686855"/>
            <a:ext cx="9144000" cy="42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КОМПЛЕКТАЦИЯ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1196752"/>
            <a:ext cx="4151376" cy="2197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0" y="4101808"/>
            <a:ext cx="4157472" cy="20634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9E825A-2EE3-4B73-BA9D-4C44EBC103BC}"/>
              </a:ext>
            </a:extLst>
          </p:cNvPr>
          <p:cNvSpPr txBox="1"/>
          <p:nvPr/>
        </p:nvSpPr>
        <p:spPr>
          <a:xfrm>
            <a:off x="611560" y="2852936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TS-50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Кронштейн для полки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300 мм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50F05-55C8-4FA2-9235-560F36D1F60E}"/>
              </a:ext>
            </a:extLst>
          </p:cNvPr>
          <p:cNvSpPr txBox="1"/>
          <p:nvPr/>
        </p:nvSpPr>
        <p:spPr>
          <a:xfrm>
            <a:off x="611560" y="5589240"/>
            <a:ext cx="2232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6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Кронштейн для полки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500 мм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C06662-E0B2-4305-BBA6-634857000111}"/>
              </a:ext>
            </a:extLst>
          </p:cNvPr>
          <p:cNvSpPr txBox="1"/>
          <p:nvPr/>
        </p:nvSpPr>
        <p:spPr>
          <a:xfrm>
            <a:off x="5508104" y="3141082"/>
            <a:ext cx="3624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70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Опорный кронштейн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тумб с ящиками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65B040-82BF-40B1-85B9-EDD3026E37B7}"/>
              </a:ext>
            </a:extLst>
          </p:cNvPr>
          <p:cNvSpPr txBox="1"/>
          <p:nvPr/>
        </p:nvSpPr>
        <p:spPr>
          <a:xfrm>
            <a:off x="5508104" y="5903312"/>
            <a:ext cx="3379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TS-PI-500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Н30-2,5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Кронштейн для наклонных полок на 500 мм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315194"/>
            <a:ext cx="3768741" cy="1774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97" y="4149080"/>
            <a:ext cx="3827400" cy="1785368"/>
          </a:xfrm>
          <a:prstGeom prst="rect">
            <a:avLst/>
          </a:prstGeom>
        </p:spPr>
      </p:pic>
      <p:sp>
        <p:nvSpPr>
          <p:cNvPr id="15" name="Google Shape;89;p21">
            <a:extLst>
              <a:ext uri="{FF2B5EF4-FFF2-40B4-BE49-F238E27FC236}">
                <a16:creationId xmlns:a16="http://schemas.microsoft.com/office/drawing/2014/main" id="{6F4AADAF-7D02-4FD8-9FD9-0513845A92AA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48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59325"/>
            <a:ext cx="1576200" cy="7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1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2029104B-BA8C-47BB-952B-73C7A840A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83074"/>
            <a:ext cx="9143999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МОНТАЖ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1" y="1033192"/>
            <a:ext cx="3550649" cy="48441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07" y="1042723"/>
            <a:ext cx="3379733" cy="4834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3FBA8-2758-404C-8862-FADF40A3E679}"/>
              </a:ext>
            </a:extLst>
          </p:cNvPr>
          <p:cNvSpPr txBox="1"/>
          <p:nvPr/>
        </p:nvSpPr>
        <p:spPr>
          <a:xfrm>
            <a:off x="406436" y="6042134"/>
            <a:ext cx="833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монтажа алюминиевой стойки нужно 3 крепления к стене и регулировочная опора.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крепления плиты к алюминиевой стойке нужно 8 клипс (по 4 на каждую сторону)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2" name="Google Shape;89;p21">
            <a:extLst>
              <a:ext uri="{FF2B5EF4-FFF2-40B4-BE49-F238E27FC236}">
                <a16:creationId xmlns:a16="http://schemas.microsoft.com/office/drawing/2014/main" id="{543D2586-6D00-4E42-9DC1-A005E0EBFFEC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4364"/>
            <a:ext cx="1389380" cy="6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080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64CD8650-6BC2-408A-870F-CF3901A6E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СИСТЕМА РА-880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31198-FA2A-48AF-BFE2-2BB456168872}"/>
              </a:ext>
            </a:extLst>
          </p:cNvPr>
          <p:cNvSpPr txBox="1"/>
          <p:nvPr/>
        </p:nvSpPr>
        <p:spPr>
          <a:xfrm>
            <a:off x="7153239" y="1537628"/>
            <a:ext cx="161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PA-880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5950 мм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BFB60-FC6E-432C-A254-CC0F9A822BEA}"/>
              </a:ext>
            </a:extLst>
          </p:cNvPr>
          <p:cNvSpPr txBox="1"/>
          <p:nvPr/>
        </p:nvSpPr>
        <p:spPr>
          <a:xfrm>
            <a:off x="7135741" y="2545740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A10.523N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Щетка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D29D6-39E1-4CE5-ADB4-7F0A46D70E1E}"/>
              </a:ext>
            </a:extLst>
          </p:cNvPr>
          <p:cNvSpPr txBox="1"/>
          <p:nvPr/>
        </p:nvSpPr>
        <p:spPr>
          <a:xfrm>
            <a:off x="7121268" y="3625860"/>
            <a:ext cx="17315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A10.938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Винт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регулировочный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78A9E-50B0-4CBF-B456-409C57B71F39}"/>
              </a:ext>
            </a:extLst>
          </p:cNvPr>
          <p:cNvSpPr txBox="1"/>
          <p:nvPr/>
        </p:nvSpPr>
        <p:spPr>
          <a:xfrm>
            <a:off x="7194785" y="4994012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PA-TR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Опора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9" y="1267364"/>
            <a:ext cx="3741037" cy="5575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70" y="1205458"/>
            <a:ext cx="2055201" cy="5406321"/>
          </a:xfrm>
          <a:prstGeom prst="rect">
            <a:avLst/>
          </a:prstGeom>
        </p:spPr>
      </p:pic>
      <p:sp>
        <p:nvSpPr>
          <p:cNvPr id="17" name="Google Shape;89;p21">
            <a:extLst>
              <a:ext uri="{FF2B5EF4-FFF2-40B4-BE49-F238E27FC236}">
                <a16:creationId xmlns:a16="http://schemas.microsoft.com/office/drawing/2014/main" id="{8D7D9A42-D524-4998-9282-2A35E54E920C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42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68" y="207780"/>
            <a:ext cx="1550114" cy="7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6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:\TRIAL\photo trial\cabine_armadio_dress_bold_13.jpg">
            <a:extLst>
              <a:ext uri="{FF2B5EF4-FFF2-40B4-BE49-F238E27FC236}">
                <a16:creationId xmlns:a16="http://schemas.microsoft.com/office/drawing/2014/main" id="{49CA0BEA-451F-417F-AA8E-4BCD36BE3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r="276"/>
          <a:stretch/>
        </p:blipFill>
        <p:spPr bwMode="auto">
          <a:xfrm>
            <a:off x="0" y="0"/>
            <a:ext cx="565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B6E5F4-3DAB-4ABF-91FE-39DDD2811B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8" y="886030"/>
            <a:ext cx="4031940" cy="55517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Google Shape;89;p21">
            <a:extLst>
              <a:ext uri="{FF2B5EF4-FFF2-40B4-BE49-F238E27FC236}">
                <a16:creationId xmlns:a16="http://schemas.microsoft.com/office/drawing/2014/main" id="{CE31C9E7-3C6B-45EC-9F19-55E592815845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43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1" y="161075"/>
            <a:ext cx="1183233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1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75378"/>
            <a:ext cx="4824536" cy="5221974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1C9923D4-0C40-4BEE-9E66-2B3ED37B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784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ea typeface="Verdana" panose="020B0604030504040204" pitchFamily="34" charset="0"/>
                <a:cs typeface="Gotham Pro Light" panose="02000503030000020004" pitchFamily="2" charset="0"/>
              </a:rPr>
              <a:t>ОБУВНЫЕ ПОЛКИ </a:t>
            </a:r>
            <a:r>
              <a:rPr lang="en-US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PROFILO PORTA SCARPE</a:t>
            </a:r>
            <a:endParaRPr lang="en-US" altLang="ru-RU" sz="2000" dirty="0">
              <a:latin typeface="Gotham Pro Light" panose="02000503030000020004" pitchFamily="2" charset="0"/>
              <a:ea typeface="Verdana" panose="020B0604030504040204" pitchFamily="34" charset="0"/>
              <a:cs typeface="Gotham Pro Light" panose="02000503030000020004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44" y="1556792"/>
            <a:ext cx="1667146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5DC128-0B96-45E0-BF57-F7E045CB2B6A}"/>
              </a:ext>
            </a:extLst>
          </p:cNvPr>
          <p:cNvSpPr txBox="1"/>
          <p:nvPr/>
        </p:nvSpPr>
        <p:spPr>
          <a:xfrm>
            <a:off x="6728741" y="1780650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TS-PI-500H30-2,5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645024"/>
            <a:ext cx="1328928" cy="1926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072" y="4021025"/>
            <a:ext cx="975360" cy="1417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9DEC91-AF26-4039-9315-2FF451190750}"/>
              </a:ext>
            </a:extLst>
          </p:cNvPr>
          <p:cNvSpPr txBox="1"/>
          <p:nvPr/>
        </p:nvSpPr>
        <p:spPr>
          <a:xfrm>
            <a:off x="6996647" y="5615133"/>
            <a:ext cx="20633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FA-813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для обуви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5200 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5004048" y="5615133"/>
            <a:ext cx="20088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FA-867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Торцевой профиль 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41882"/>
            <a:ext cx="2276357" cy="20554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BE0947-8B24-443B-AB22-68F337327C79}"/>
              </a:ext>
            </a:extLst>
          </p:cNvPr>
          <p:cNvSpPr txBox="1"/>
          <p:nvPr/>
        </p:nvSpPr>
        <p:spPr>
          <a:xfrm>
            <a:off x="1188298" y="5930696"/>
            <a:ext cx="21595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Держатель 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наклонных полок</a:t>
            </a:r>
          </a:p>
          <a:p>
            <a:pPr algn="ctr"/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500 мм</a:t>
            </a:r>
          </a:p>
        </p:txBody>
      </p:sp>
      <p:sp>
        <p:nvSpPr>
          <p:cNvPr id="17" name="Google Shape;89;p21">
            <a:extLst>
              <a:ext uri="{FF2B5EF4-FFF2-40B4-BE49-F238E27FC236}">
                <a16:creationId xmlns:a16="http://schemas.microsoft.com/office/drawing/2014/main" id="{F6294854-E956-4818-B972-1D8E94BC658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44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646" y="228348"/>
            <a:ext cx="1535793" cy="88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435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F0055-A744-411C-A29B-4DE193627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r="1481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Google Shape;89;p21">
            <a:extLst>
              <a:ext uri="{FF2B5EF4-FFF2-40B4-BE49-F238E27FC236}">
                <a16:creationId xmlns:a16="http://schemas.microsoft.com/office/drawing/2014/main" id="{C5B65301-F766-47A3-8242-869DDF30E9A7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45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BFDBDE-11DA-428F-A666-68603E638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46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000" dirty="0" smtClean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ПОДВЕСНЫЕ </a:t>
            </a:r>
            <a:r>
              <a:rPr lang="uk-UA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sz="2000" dirty="0">
                <a:solidFill>
                  <a:schemeClr val="bg1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KRONOS</a:t>
            </a:r>
          </a:p>
        </p:txBody>
      </p:sp>
    </p:spTree>
    <p:extLst>
      <p:ext uri="{BB962C8B-B14F-4D97-AF65-F5344CB8AC3E}">
        <p14:creationId xmlns:p14="http://schemas.microsoft.com/office/powerpoint/2010/main" val="19295666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745033-6E82-45A4-8B5D-0B19C0376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B6BD3089-7BFF-4D2F-AD46-03BAABDA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ОБЩИЕ ХАРАКТЕРИСТИКИ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44900F96-0B28-40AC-80D2-E91158BF8EC9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46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6EAC3-C1C8-42DE-8030-938485DB9D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1529590"/>
            <a:ext cx="4133910" cy="49411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995E5E-AC34-48AB-B5A7-D78CD2D45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1340768"/>
            <a:ext cx="4251473" cy="5142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37820"/>
            <a:ext cx="1508674" cy="8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12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1C1D1D-3EAF-49E0-BB03-94567B8C7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B2144B29-EF6D-40FF-98A2-404C21858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КОМПОНЕНТЫ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EDBB0634-4B81-45A5-9226-2690DC885299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47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40BD95-A908-44C5-BA85-6F15D9EC9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13"/>
          <a:stretch/>
        </p:blipFill>
        <p:spPr>
          <a:xfrm>
            <a:off x="539552" y="1576339"/>
            <a:ext cx="936104" cy="1243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07E2B8-25A2-426C-B137-C1E9A22D2A35}"/>
              </a:ext>
            </a:extLst>
          </p:cNvPr>
          <p:cNvSpPr txBox="1"/>
          <p:nvPr/>
        </p:nvSpPr>
        <p:spPr>
          <a:xfrm>
            <a:off x="2915816" y="1484784"/>
            <a:ext cx="1840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KR-856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Вертикальный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дверной профиль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мат., RAW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5A5D08-F3A9-4841-9142-4CEB993B0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6"/>
          <a:stretch/>
        </p:blipFill>
        <p:spPr>
          <a:xfrm>
            <a:off x="1619672" y="1576339"/>
            <a:ext cx="1213653" cy="1243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69A10-EAF8-4962-B323-A82BFE278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9"/>
          <a:stretch/>
        </p:blipFill>
        <p:spPr>
          <a:xfrm>
            <a:off x="395536" y="3444927"/>
            <a:ext cx="1440160" cy="11917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4395FB-3BC6-45F1-A845-1DE696BDC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2"/>
          <a:stretch/>
        </p:blipFill>
        <p:spPr>
          <a:xfrm>
            <a:off x="1879412" y="3621957"/>
            <a:ext cx="1120230" cy="1191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63A7ED-2DBB-421B-A2FD-68EA1552ED1E}"/>
              </a:ext>
            </a:extLst>
          </p:cNvPr>
          <p:cNvSpPr txBox="1"/>
          <p:nvPr/>
        </p:nvSpPr>
        <p:spPr>
          <a:xfrm>
            <a:off x="3059832" y="3429000"/>
            <a:ext cx="18405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KR-857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Горизонтальный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дверной профиль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мат., RAW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108BB7-A0DC-4B00-8EEC-492D4F51B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31032"/>
            <a:ext cx="3090672" cy="14508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7C6F53-0783-4355-8EC2-E62F4B47B0A6}"/>
              </a:ext>
            </a:extLst>
          </p:cNvPr>
          <p:cNvSpPr txBox="1"/>
          <p:nvPr/>
        </p:nvSpPr>
        <p:spPr>
          <a:xfrm>
            <a:off x="3563888" y="5229200"/>
            <a:ext cx="20730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KR-880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перемычка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мат., RAW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FD90337-4359-4F8F-8B65-5F005B764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81" y="1340768"/>
            <a:ext cx="2478024" cy="13472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29A268-219E-4D91-AF6E-43CA730D90FF}"/>
              </a:ext>
            </a:extLst>
          </p:cNvPr>
          <p:cNvSpPr txBox="1"/>
          <p:nvPr/>
        </p:nvSpPr>
        <p:spPr>
          <a:xfrm>
            <a:off x="5436096" y="2708920"/>
            <a:ext cx="350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SE-950N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Направляющая верхняя одинарная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 (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алюм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.)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F2C93D3-0044-467F-B437-B86D44905B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4" y="3861048"/>
            <a:ext cx="2478024" cy="15118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A7DAE4-63AC-4BF6-A443-FC9BDAE8D7CE}"/>
              </a:ext>
            </a:extLst>
          </p:cNvPr>
          <p:cNvSpPr txBox="1"/>
          <p:nvPr/>
        </p:nvSpPr>
        <p:spPr>
          <a:xfrm>
            <a:off x="5825882" y="5438495"/>
            <a:ext cx="3210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SE-960N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Профиль-заглушка для SE-950N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 (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алюм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.)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18628"/>
            <a:ext cx="1445050" cy="6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29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9E516A-B254-449C-99BC-E80D935B3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F05AEB1-D577-484C-9B66-2D9816CAE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КОМПОНЕНТЫ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54C1779C-C75E-4C4A-9CD3-6861C423B1E9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48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FC2E49-7705-4A2B-9CC1-8481F8877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2420112" cy="1420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A2E1A-B5CE-4B77-B488-8D6F8BF40281}"/>
              </a:ext>
            </a:extLst>
          </p:cNvPr>
          <p:cNvSpPr txBox="1"/>
          <p:nvPr/>
        </p:nvSpPr>
        <p:spPr>
          <a:xfrm>
            <a:off x="937934" y="2900311"/>
            <a:ext cx="32020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SE-700N 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Короб для направляющей 950N Крепление к стене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3FC36E-6A75-40DB-B467-9F5F2C699B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26" y="4347944"/>
            <a:ext cx="2420112" cy="10972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205FE0-8D81-4DC8-81CC-70DDF8F52AB5}"/>
              </a:ext>
            </a:extLst>
          </p:cNvPr>
          <p:cNvSpPr txBox="1"/>
          <p:nvPr/>
        </p:nvSpPr>
        <p:spPr>
          <a:xfrm>
            <a:off x="842126" y="5545997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SE-750 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внешняя для короба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Комплектуется SE-800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1AC964-0681-4262-9457-6DF8B4539C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36" y="1554728"/>
            <a:ext cx="2898648" cy="1127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54B03E-085B-42F7-9523-3ADCA392730D}"/>
              </a:ext>
            </a:extLst>
          </p:cNvPr>
          <p:cNvSpPr txBox="1"/>
          <p:nvPr/>
        </p:nvSpPr>
        <p:spPr>
          <a:xfrm>
            <a:off x="5371676" y="2900311"/>
            <a:ext cx="3520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SE-800 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внутренняя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комплектуется SE-750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A2ED719-F379-4CAC-BA8F-88921C066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96" y="4372517"/>
            <a:ext cx="3081528" cy="1173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3095C4-5AA7-4E75-B4E9-372BC968F239}"/>
              </a:ext>
            </a:extLst>
          </p:cNvPr>
          <p:cNvSpPr txBox="1"/>
          <p:nvPr/>
        </p:nvSpPr>
        <p:spPr>
          <a:xfrm>
            <a:off x="4994676" y="5848072"/>
            <a:ext cx="3753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SE-810 + SE-610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Крепежная пластина + уголок к стене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3648"/>
            <a:ext cx="1340376" cy="7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53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77ADEE-D328-44A7-877C-04FA22ECA3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1572E2AC-0721-4ACF-996B-AA3E8E9EE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КОМПОНЕНТЫ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A07D0B56-F309-4392-9859-9F357E43843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49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DA0EC8-3939-4BE8-ACE1-A42BA08AA3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" y="1333504"/>
            <a:ext cx="2246376" cy="18074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3E7BAC-2162-41AC-BA48-A2BA29289E82}"/>
              </a:ext>
            </a:extLst>
          </p:cNvPr>
          <p:cNvSpPr txBox="1"/>
          <p:nvPr/>
        </p:nvSpPr>
        <p:spPr>
          <a:xfrm>
            <a:off x="2843808" y="1759959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SE-963NSPAZ-6,9XH9+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Щетка для TS-603 Ширина 6,9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цвет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12FB6D-2AF3-49D8-B59D-3EB36C6A8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7" y="1244736"/>
            <a:ext cx="1984248" cy="15361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DC2C45-B5E3-4223-9F59-D6B74CB851E5}"/>
              </a:ext>
            </a:extLst>
          </p:cNvPr>
          <p:cNvSpPr txBox="1"/>
          <p:nvPr/>
        </p:nvSpPr>
        <p:spPr>
          <a:xfrm>
            <a:off x="5738324" y="2921682"/>
            <a:ext cx="3202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GU-C-3000-TRA-VETRO5+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Уплотнитель для стекла 5/6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Прозрачный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DE81FF-9D26-4733-8F23-58C0743B9E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10299"/>
            <a:ext cx="2453640" cy="1691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D40509-6BFD-48FB-9333-9573E1782B87}"/>
              </a:ext>
            </a:extLst>
          </p:cNvPr>
          <p:cNvSpPr txBox="1"/>
          <p:nvPr/>
        </p:nvSpPr>
        <p:spPr>
          <a:xfrm>
            <a:off x="971600" y="5426640"/>
            <a:ext cx="3202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RSC-940-PISTKG35-SX+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мягкого закрывания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Доводчик левый, 35 кг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BA9E0E-D1FD-4554-8DC8-0441044B3F70}"/>
              </a:ext>
            </a:extLst>
          </p:cNvPr>
          <p:cNvSpPr txBox="1"/>
          <p:nvPr/>
        </p:nvSpPr>
        <p:spPr>
          <a:xfrm>
            <a:off x="5527558" y="5671686"/>
            <a:ext cx="3561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SE-930NSCP-CARSUP+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Ролики, комплект левый + правый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Нагрузка до 240 кг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9860A-E355-4863-8CBC-789B4AD6E523}"/>
              </a:ext>
            </a:extLst>
          </p:cNvPr>
          <p:cNvSpPr txBox="1"/>
          <p:nvPr/>
        </p:nvSpPr>
        <p:spPr>
          <a:xfrm>
            <a:off x="2479153" y="4518746"/>
            <a:ext cx="3202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RSC-940-PISTKG35-DX+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Система мягкого закрывания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Доводчик правый и левый, 35 кг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C811DB-AE67-41D3-8D2C-82D5EB126A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68" y="3863647"/>
            <a:ext cx="2170176" cy="1722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1080"/>
            <a:ext cx="1720216" cy="7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6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0B06EE-8E28-4C33-8483-9857F688C70F}"/>
              </a:ext>
            </a:extLst>
          </p:cNvPr>
          <p:cNvSpPr txBox="1"/>
          <p:nvPr/>
        </p:nvSpPr>
        <p:spPr>
          <a:xfrm>
            <a:off x="1835696" y="1412776"/>
            <a:ext cx="24273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ISM-956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для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приклейки стекла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</a:t>
            </a:r>
            <a:r>
              <a:rPr lang="ru-RU" sz="14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матовый, бронза </a:t>
            </a:r>
            <a:r>
              <a:rPr lang="ru-RU" sz="1400" dirty="0" err="1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картье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(стекло требует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полировки и прокраски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периметру)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674E5-4E66-4BFA-BF14-BF42E4B4484F}"/>
              </a:ext>
            </a:extLst>
          </p:cNvPr>
          <p:cNvSpPr txBox="1"/>
          <p:nvPr/>
        </p:nvSpPr>
        <p:spPr>
          <a:xfrm>
            <a:off x="6460164" y="1412776"/>
            <a:ext cx="2504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ISM-955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 с прокладкой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стекла 4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матовый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Требуется уплотнитель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6100 мм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(стекло требует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шлифовки)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Арт. А10.232-3000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CD49D-897A-4612-ABC8-F522162BFE9C}"/>
              </a:ext>
            </a:extLst>
          </p:cNvPr>
          <p:cNvSpPr txBox="1"/>
          <p:nvPr/>
        </p:nvSpPr>
        <p:spPr>
          <a:xfrm>
            <a:off x="6444208" y="38424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ISM-G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- уголок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Левый/правый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24DA35-6BDD-43E2-82D2-2D2EA49AFDC2}"/>
              </a:ext>
            </a:extLst>
          </p:cNvPr>
          <p:cNvSpPr txBox="1"/>
          <p:nvPr/>
        </p:nvSpPr>
        <p:spPr>
          <a:xfrm>
            <a:off x="1835696" y="3717032"/>
            <a:ext cx="2088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ISM-986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Ручка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Длина 120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черный матовый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506BE033-FF64-4B6C-867F-76C350324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96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 MINI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Складская программа МТ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1328791" cy="1488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56222"/>
            <a:ext cx="1805805" cy="1008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48202"/>
            <a:ext cx="1405128" cy="13533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3" y="3349057"/>
            <a:ext cx="1142377" cy="16641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43" y="3976931"/>
            <a:ext cx="624014" cy="5173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76" y="5212357"/>
            <a:ext cx="2476147" cy="1152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861491-958F-4B67-A058-C0D04169B521}"/>
              </a:ext>
            </a:extLst>
          </p:cNvPr>
          <p:cNvSpPr txBox="1"/>
          <p:nvPr/>
        </p:nvSpPr>
        <p:spPr>
          <a:xfrm>
            <a:off x="6604180" y="5212357"/>
            <a:ext cx="243231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ISM-CE Петля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Максимальный вес двери на пару петель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до 20 кг.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Типы открытия: мягкий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Цвет: черный</a:t>
            </a:r>
          </a:p>
          <a:p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6CCBA9-EBB1-4D95-8CF0-EE6C787BBA8D}"/>
              </a:ext>
            </a:extLst>
          </p:cNvPr>
          <p:cNvSpPr txBox="1"/>
          <p:nvPr/>
        </p:nvSpPr>
        <p:spPr>
          <a:xfrm>
            <a:off x="3851920" y="4562544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ISM-MO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к петле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Цвет: черный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99" y="5448493"/>
            <a:ext cx="1324297" cy="8125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24DA35-6BDD-43E2-82D2-2D2EA49AFDC2}"/>
              </a:ext>
            </a:extLst>
          </p:cNvPr>
          <p:cNvSpPr txBox="1"/>
          <p:nvPr/>
        </p:nvSpPr>
        <p:spPr>
          <a:xfrm>
            <a:off x="1907704" y="5301208"/>
            <a:ext cx="2016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GU-4 уплотнитель для стекла 4 мм для профиля ISM-955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(L = 3000 мм) 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Арт. А10.232-3000</a:t>
            </a:r>
          </a:p>
        </p:txBody>
      </p:sp>
      <p:sp>
        <p:nvSpPr>
          <p:cNvPr id="24" name="Google Shape;89;p21">
            <a:extLst>
              <a:ext uri="{FF2B5EF4-FFF2-40B4-BE49-F238E27FC236}">
                <a16:creationId xmlns:a16="http://schemas.microsoft.com/office/drawing/2014/main" id="{20C4FB46-28D9-447F-84C4-0119A6358015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6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21" y="294333"/>
            <a:ext cx="1370096" cy="86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87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425675-A5A5-4D9D-862C-ECB6BB2E1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54A31312-DA61-4C55-A70E-6636FAC7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77377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КОМПОНЕНТЫ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F628D4D5-14CE-479D-85CC-BCD2FD47FD2E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50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E180E2-3A8A-4857-B8F6-B75E507B2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1" y="1702174"/>
            <a:ext cx="1292352" cy="1289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48A789-90CF-411B-B9A2-E04B05D3A32F}"/>
              </a:ext>
            </a:extLst>
          </p:cNvPr>
          <p:cNvSpPr txBox="1"/>
          <p:nvPr/>
        </p:nvSpPr>
        <p:spPr>
          <a:xfrm>
            <a:off x="2178903" y="1868406"/>
            <a:ext cx="2321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UPV-CLIPCARUP-747 +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pt-BR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Клипса для профиля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pt-BR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SE-950N + SE-960N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283537-2040-402F-AC4F-2CD3712666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63953" b="31193"/>
          <a:stretch/>
        </p:blipFill>
        <p:spPr>
          <a:xfrm>
            <a:off x="4742802" y="1726670"/>
            <a:ext cx="1007167" cy="1257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532CCC-1E25-40CB-B4EE-9349A5559128}"/>
              </a:ext>
            </a:extLst>
          </p:cNvPr>
          <p:cNvSpPr txBox="1"/>
          <p:nvPr/>
        </p:nvSpPr>
        <p:spPr>
          <a:xfrm>
            <a:off x="6444208" y="1868406"/>
            <a:ext cx="2321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SE-920-PERNO-PAV +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Гид нижний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Нейлон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E03B00-91F8-4932-B108-521D44A650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4" t="9170" b="18340"/>
          <a:stretch/>
        </p:blipFill>
        <p:spPr>
          <a:xfrm>
            <a:off x="5719520" y="1523776"/>
            <a:ext cx="701187" cy="17255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4DC94B-E556-412F-B523-CFBE20131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1" y="3798405"/>
            <a:ext cx="1648968" cy="11247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737C4E-F18D-4B2B-BF28-775C8FCBA3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99" y="3798405"/>
            <a:ext cx="1889760" cy="10180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5BABCE-8A7F-43DB-A537-50C773956F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03" y="3927945"/>
            <a:ext cx="1408176" cy="7589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3EFD-9D0E-4F51-893F-8E7ACEAE5E7C}"/>
              </a:ext>
            </a:extLst>
          </p:cNvPr>
          <p:cNvSpPr txBox="1"/>
          <p:nvPr/>
        </p:nvSpPr>
        <p:spPr>
          <a:xfrm>
            <a:off x="842127" y="5085184"/>
            <a:ext cx="2321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KR-MO-75-LPNS +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Заглушка 75х22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Комплект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08681-473E-4145-BBE7-C2642E07D365}"/>
              </a:ext>
            </a:extLst>
          </p:cNvPr>
          <p:cNvSpPr txBox="1"/>
          <p:nvPr/>
        </p:nvSpPr>
        <p:spPr>
          <a:xfrm>
            <a:off x="3851920" y="5085184"/>
            <a:ext cx="221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Grano-PCM6X10-I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Винт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555C21-DD55-4B3D-BBFB-231DF56810DB}"/>
              </a:ext>
            </a:extLst>
          </p:cNvPr>
          <p:cNvSpPr txBox="1"/>
          <p:nvPr/>
        </p:nvSpPr>
        <p:spPr>
          <a:xfrm>
            <a:off x="6242726" y="5085184"/>
            <a:ext cx="221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TIRANTE-D7X35-FE-Z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Болт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8163"/>
            <a:ext cx="1299427" cy="6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39D5AE-EFAF-4912-B590-E13091A2C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8DA75609-CD56-4C90-B65C-BB7478BE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5325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uk-UA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КОМПОНЕНТЫ</a:t>
            </a: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4" name="Google Shape;89;p21">
            <a:extLst>
              <a:ext uri="{FF2B5EF4-FFF2-40B4-BE49-F238E27FC236}">
                <a16:creationId xmlns:a16="http://schemas.microsoft.com/office/drawing/2014/main" id="{0C94AF4E-F54A-431F-983B-B013647F2AC5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 smtClean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51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A51B6-C336-4A6F-9ECB-1F6AF1098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1" y="1628800"/>
            <a:ext cx="2100072" cy="1517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2AFDB-F208-49E2-828D-37D36B6B7C45}"/>
              </a:ext>
            </a:extLst>
          </p:cNvPr>
          <p:cNvSpPr txBox="1"/>
          <p:nvPr/>
        </p:nvSpPr>
        <p:spPr>
          <a:xfrm>
            <a:off x="830871" y="3187853"/>
            <a:ext cx="2217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KR-483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Коробка замка </a:t>
            </a:r>
            <a:b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</a:b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двойного стекла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07EC8B-ABA1-42AA-B885-F3BB3E15DC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8" y="1725844"/>
            <a:ext cx="1990344" cy="1316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47E789-4F6F-40F4-80D0-9C3196784531}"/>
              </a:ext>
            </a:extLst>
          </p:cNvPr>
          <p:cNvSpPr txBox="1"/>
          <p:nvPr/>
        </p:nvSpPr>
        <p:spPr>
          <a:xfrm>
            <a:off x="3689374" y="3187853"/>
            <a:ext cx="2837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KR-482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Коробка замка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мат., RAW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C2804C-8BF3-414D-8BD2-0A949120E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10" y="4581128"/>
            <a:ext cx="1075944" cy="762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42C1DC-82F5-430A-9489-06CCCF8C65DD}"/>
              </a:ext>
            </a:extLst>
          </p:cNvPr>
          <p:cNvSpPr txBox="1"/>
          <p:nvPr/>
        </p:nvSpPr>
        <p:spPr>
          <a:xfrm>
            <a:off x="611560" y="5290836"/>
            <a:ext cx="3074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GI-514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Профиль-основа L = 6000 мм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для приклеивания на стекло,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 (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алюм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B166A7-EA18-4EF4-9DE0-990DEC3D7E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28979"/>
            <a:ext cx="1030224" cy="7193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A1F14F-55C6-404C-BEE7-D6EFE0653860}"/>
              </a:ext>
            </a:extLst>
          </p:cNvPr>
          <p:cNvSpPr txBox="1"/>
          <p:nvPr/>
        </p:nvSpPr>
        <p:spPr>
          <a:xfrm>
            <a:off x="4829760" y="5290836"/>
            <a:ext cx="35586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GI-1216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Профиль-заглушка для перемычек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Покрытие: черный мат. (</a:t>
            </a:r>
            <a:r>
              <a:rPr lang="ru-RU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алюм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.)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474439-1F60-45AF-A6B9-D15FE3EB1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71" y="2384212"/>
            <a:ext cx="758952" cy="5181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A89E92-01D4-4B2D-B244-9140BC1C7221}"/>
              </a:ext>
            </a:extLst>
          </p:cNvPr>
          <p:cNvSpPr txBox="1"/>
          <p:nvPr/>
        </p:nvSpPr>
        <p:spPr>
          <a:xfrm>
            <a:off x="6899464" y="3187853"/>
            <a:ext cx="2008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UP-MCLIPGIAPPO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Клипса для профиля </a:t>
            </a:r>
            <a:r>
              <a:rPr lang="en-US" sz="1400" dirty="0" err="1">
                <a:latin typeface="Gotham Pro Light" panose="02000503030000020004" pitchFamily="2" charset="0"/>
                <a:cs typeface="Gotham Pro Light" panose="02000503030000020004" pitchFamily="2" charset="0"/>
              </a:rPr>
              <a:t>Giappo</a:t>
            </a:r>
            <a:endParaRPr 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387826"/>
            <a:ext cx="1601250" cy="76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64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86637" y="25649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Благодарим за внимание!</a:t>
            </a:r>
          </a:p>
          <a:p>
            <a:pPr algn="ctr"/>
            <a:r>
              <a:rPr lang="ru-RU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/>
            </a:r>
            <a:br>
              <a:rPr lang="ru-RU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</a:br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4725144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b="1" cap="all" dirty="0">
                <a:solidFill>
                  <a:srgbClr val="333333"/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ЦЕНТРАЛЬНЫЙ ОФИС</a:t>
            </a:r>
            <a:endParaRPr lang="en-US" sz="1600" b="1" cap="all" dirty="0">
              <a:solidFill>
                <a:srgbClr val="333333"/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r">
              <a:defRPr/>
            </a:pPr>
            <a:endParaRPr lang="ru-RU" sz="1600" b="1" cap="all" dirty="0">
              <a:solidFill>
                <a:srgbClr val="333333"/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r">
              <a:defRPr/>
            </a:pPr>
            <a:r>
              <a:rPr lang="ru-RU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Одесса ул. Дальницкая 25</a:t>
            </a:r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r">
              <a:defRPr/>
            </a:pPr>
            <a:r>
              <a:rPr lang="en-US" sz="16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+38 </a:t>
            </a:r>
            <a:r>
              <a:rPr lang="en-US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095 015 39 06</a:t>
            </a:r>
            <a:r>
              <a:rPr lang="en-US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r">
              <a:defRPr/>
            </a:pPr>
            <a:r>
              <a:rPr lang="en-US" sz="1600" dirty="0" smtClean="0">
                <a:latin typeface="Gotham Pro Light" panose="02000503030000020004" pitchFamily="2" charset="0"/>
                <a:cs typeface="Gotham Pro Light" panose="02000503030000020004" pitchFamily="2" charset="0"/>
              </a:rPr>
              <a:t>saill@mep.com.ua</a:t>
            </a:r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ru-RU" sz="16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637" y="298959"/>
            <a:ext cx="1792224" cy="8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01008"/>
            <a:ext cx="3240360" cy="2679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20065"/>
            <a:ext cx="3096344" cy="2591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29DBA7-B514-4363-9293-373B5173B5FF}"/>
              </a:ext>
            </a:extLst>
          </p:cNvPr>
          <p:cNvSpPr txBox="1"/>
          <p:nvPr/>
        </p:nvSpPr>
        <p:spPr>
          <a:xfrm>
            <a:off x="7405145" y="4884337"/>
            <a:ext cx="1799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ширине </a:t>
            </a: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-1,5 мм.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16F60-1762-4EBF-9DB8-3C66A84D07B2}"/>
              </a:ext>
            </a:extLst>
          </p:cNvPr>
          <p:cNvSpPr txBox="1"/>
          <p:nvPr/>
        </p:nvSpPr>
        <p:spPr>
          <a:xfrm>
            <a:off x="2843808" y="5445224"/>
            <a:ext cx="242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глубине </a:t>
            </a: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</a:t>
            </a:r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1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мм.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3965561-0FD5-4578-82BD-E2383D90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692696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  <a:endParaRPr lang="ru-RU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петли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316193" cy="24102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746A58-837B-4E9E-8050-D57A7B2CC97A}"/>
              </a:ext>
            </a:extLst>
          </p:cNvPr>
          <p:cNvSpPr txBox="1"/>
          <p:nvPr/>
        </p:nvSpPr>
        <p:spPr>
          <a:xfrm>
            <a:off x="3203848" y="2402304"/>
            <a:ext cx="2522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Регулировка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по высоте </a:t>
            </a:r>
          </a:p>
          <a:p>
            <a:r>
              <a:rPr lang="en-US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+/</a:t>
            </a:r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-1,5 мм.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4273"/>
            <a:ext cx="3840748" cy="9346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C746A58-837B-4E9E-8050-D57A7B2CC97A}"/>
              </a:ext>
            </a:extLst>
          </p:cNvPr>
          <p:cNvSpPr txBox="1"/>
          <p:nvPr/>
        </p:nvSpPr>
        <p:spPr>
          <a:xfrm>
            <a:off x="6228184" y="1772816"/>
            <a:ext cx="252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Установка пели</a:t>
            </a:r>
          </a:p>
        </p:txBody>
      </p:sp>
      <p:sp>
        <p:nvSpPr>
          <p:cNvPr id="17" name="Google Shape;89;p21">
            <a:extLst>
              <a:ext uri="{FF2B5EF4-FFF2-40B4-BE49-F238E27FC236}">
                <a16:creationId xmlns:a16="http://schemas.microsoft.com/office/drawing/2014/main" id="{0CD008BC-CECC-40BD-AE4B-FB3B7F05C65C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7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671" y="82057"/>
            <a:ext cx="1319752" cy="83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746A58-837B-4E9E-8050-D57A7B2CC97A}"/>
              </a:ext>
            </a:extLst>
          </p:cNvPr>
          <p:cNvSpPr txBox="1"/>
          <p:nvPr/>
        </p:nvSpPr>
        <p:spPr>
          <a:xfrm>
            <a:off x="4396561" y="1785010"/>
            <a:ext cx="370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фасада – 4 мм от габаритного размера двери</a:t>
            </a: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фасад 716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446 / стекло 712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442 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29DBA7-B514-4363-9293-373B5173B5FF}"/>
              </a:ext>
            </a:extLst>
          </p:cNvPr>
          <p:cNvSpPr txBox="1"/>
          <p:nvPr/>
        </p:nvSpPr>
        <p:spPr>
          <a:xfrm>
            <a:off x="4396561" y="3429000"/>
            <a:ext cx="394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фасада – 40 мм от габаритного размера двери</a:t>
            </a:r>
            <a:endParaRPr lang="en-US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фасад 716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446 / стекло 676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406 мм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16F60-1762-4EBF-9DB8-3C66A84D07B2}"/>
              </a:ext>
            </a:extLst>
          </p:cNvPr>
          <p:cNvSpPr txBox="1"/>
          <p:nvPr/>
        </p:nvSpPr>
        <p:spPr>
          <a:xfrm>
            <a:off x="4397388" y="4995753"/>
            <a:ext cx="39520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Размер стекла = размер фасада – 40 мм от габаритного размера двери</a:t>
            </a:r>
          </a:p>
          <a:p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Пример: фасад 716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446 / стекло 676</a:t>
            </a:r>
            <a:r>
              <a:rPr lang="en-US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x</a:t>
            </a:r>
            <a:r>
              <a:rPr lang="ru-RU" sz="12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406 мм</a:t>
            </a:r>
          </a:p>
          <a:p>
            <a:endParaRPr lang="ru-RU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BC9819-CC04-488B-B4C0-873B9FD1ABB0}"/>
              </a:ext>
            </a:extLst>
          </p:cNvPr>
          <p:cNvSpPr/>
          <p:nvPr/>
        </p:nvSpPr>
        <p:spPr>
          <a:xfrm>
            <a:off x="0" y="696149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20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  <a:endParaRPr lang="ru-RU" altLang="ru-RU" sz="20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Расчет стекла для профиля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6F723-5062-471A-A836-118CB76B2798}"/>
              </a:ext>
            </a:extLst>
          </p:cNvPr>
          <p:cNvSpPr txBox="1"/>
          <p:nvPr/>
        </p:nvSpPr>
        <p:spPr>
          <a:xfrm>
            <a:off x="1300217" y="2492896"/>
            <a:ext cx="220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Фронтальная сторона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7AE790-FE8E-4A0B-B8F4-32D9F822ABC1}"/>
              </a:ext>
            </a:extLst>
          </p:cNvPr>
          <p:cNvSpPr txBox="1"/>
          <p:nvPr/>
        </p:nvSpPr>
        <p:spPr>
          <a:xfrm>
            <a:off x="1300217" y="4077072"/>
            <a:ext cx="220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Фронтальная сторона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E8F3B4-153C-4247-9763-48EA5F84C527}"/>
              </a:ext>
            </a:extLst>
          </p:cNvPr>
          <p:cNvSpPr txBox="1"/>
          <p:nvPr/>
        </p:nvSpPr>
        <p:spPr>
          <a:xfrm>
            <a:off x="1300218" y="5733256"/>
            <a:ext cx="220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Фронтальная сторона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2529840" cy="8656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44" y="3395571"/>
            <a:ext cx="2490216" cy="685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56" y="5059357"/>
            <a:ext cx="2490216" cy="685800"/>
          </a:xfrm>
          <a:prstGeom prst="rect">
            <a:avLst/>
          </a:prstGeom>
        </p:spPr>
      </p:pic>
      <p:sp>
        <p:nvSpPr>
          <p:cNvPr id="19" name="Google Shape;89;p21">
            <a:extLst>
              <a:ext uri="{FF2B5EF4-FFF2-40B4-BE49-F238E27FC236}">
                <a16:creationId xmlns:a16="http://schemas.microsoft.com/office/drawing/2014/main" id="{2127D37D-4FC8-4197-9CD5-F1B72B8EF67D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8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41" y="366028"/>
            <a:ext cx="1264359" cy="7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1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2ABE58-5BF4-44AE-95A1-36AAAA7EC593}"/>
              </a:ext>
            </a:extLst>
          </p:cNvPr>
          <p:cNvSpPr/>
          <p:nvPr/>
        </p:nvSpPr>
        <p:spPr>
          <a:xfrm>
            <a:off x="0" y="6926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ДВЕРИ </a:t>
            </a:r>
            <a:r>
              <a:rPr lang="en-US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IKS</a:t>
            </a:r>
            <a:r>
              <a:rPr lang="ru-RU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en-US" altLang="ru-RU" dirty="0">
                <a:latin typeface="Gotham Pro Light" panose="02000503030000020004" pitchFamily="2" charset="0"/>
                <a:cs typeface="Gotham Pro Light" panose="02000503030000020004" pitchFamily="2" charset="0"/>
              </a:rPr>
              <a:t>MINI</a:t>
            </a:r>
          </a:p>
          <a:p>
            <a:pPr algn="ctr">
              <a:spcBef>
                <a:spcPct val="0"/>
              </a:spcBef>
            </a:pPr>
            <a:r>
              <a:rPr lang="ru-RU" alt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Монтаж ручки </a:t>
            </a:r>
            <a:endParaRPr lang="en-US" altLang="ru-RU" sz="1400" dirty="0">
              <a:latin typeface="Gotham Pro Light" panose="02000503030000020004" pitchFamily="2" charset="0"/>
              <a:cs typeface="Gotham Pro Light" panose="02000503030000020004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8959"/>
            <a:ext cx="1181212" cy="393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06108"/>
            <a:ext cx="2499360" cy="3584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54" y="1772816"/>
            <a:ext cx="3218688" cy="3928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B06EE-8E28-4C33-8483-9857F688C70F}"/>
              </a:ext>
            </a:extLst>
          </p:cNvPr>
          <p:cNvSpPr txBox="1"/>
          <p:nvPr/>
        </p:nvSpPr>
        <p:spPr>
          <a:xfrm>
            <a:off x="2339752" y="3429000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Установка ручки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профиль ISM-956 под вклейку стекла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3674E5-4E66-4BFA-BF14-BF42E4B4484F}"/>
              </a:ext>
            </a:extLst>
          </p:cNvPr>
          <p:cNvSpPr txBox="1"/>
          <p:nvPr/>
        </p:nvSpPr>
        <p:spPr>
          <a:xfrm>
            <a:off x="6486967" y="3429000"/>
            <a:ext cx="21967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Установка ручки </a:t>
            </a:r>
          </a:p>
          <a:p>
            <a:r>
              <a:rPr lang="ru-RU" sz="1400" dirty="0">
                <a:latin typeface="Gotham Pro Light" panose="02000503030000020004" pitchFamily="2" charset="0"/>
                <a:cs typeface="Gotham Pro Light" panose="02000503030000020004" pitchFamily="2" charset="0"/>
              </a:rPr>
              <a:t>на профиль ISM-955 стекло в паз</a:t>
            </a:r>
          </a:p>
        </p:txBody>
      </p:sp>
      <p:sp>
        <p:nvSpPr>
          <p:cNvPr id="12" name="Google Shape;89;p21">
            <a:extLst>
              <a:ext uri="{FF2B5EF4-FFF2-40B4-BE49-F238E27FC236}">
                <a16:creationId xmlns:a16="http://schemas.microsoft.com/office/drawing/2014/main" id="{43063D0E-CA55-4F11-8305-BB98A100B794}"/>
              </a:ext>
            </a:extLst>
          </p:cNvPr>
          <p:cNvSpPr/>
          <p:nvPr/>
        </p:nvSpPr>
        <p:spPr>
          <a:xfrm>
            <a:off x="8678400" y="6483304"/>
            <a:ext cx="465600" cy="259936"/>
          </a:xfrm>
          <a:prstGeom prst="rect">
            <a:avLst/>
          </a:prstGeom>
          <a:solidFill>
            <a:srgbClr val="E5031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1200" dirty="0">
                <a:solidFill>
                  <a:schemeClr val="bg1"/>
                </a:solidFill>
                <a:latin typeface="Gotham Pro" panose="02000503040000020004" pitchFamily="2" charset="0"/>
                <a:cs typeface="Gotham Pro" panose="02000503040000020004" pitchFamily="2" charset="0"/>
                <a:sym typeface="Arial"/>
              </a:rPr>
              <a:t>9</a:t>
            </a:r>
            <a:endParaRPr sz="1200" i="0" u="none" strike="noStrike" cap="none" dirty="0">
              <a:solidFill>
                <a:schemeClr val="bg1"/>
              </a:solidFill>
              <a:latin typeface="Gotham Pro" panose="02000503040000020004" pitchFamily="2" charset="0"/>
              <a:cs typeface="Gotham Pro" panose="02000503040000020004" pitchFamily="2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45" y="149711"/>
            <a:ext cx="1206209" cy="75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11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10645</TotalTime>
  <Words>2751</Words>
  <Application>Microsoft Office PowerPoint</Application>
  <PresentationFormat>Экран (4:3)</PresentationFormat>
  <Paragraphs>592</Paragraphs>
  <Slides>62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0" baseType="lpstr">
      <vt:lpstr>Arial</vt:lpstr>
      <vt:lpstr>Calibri</vt:lpstr>
      <vt:lpstr>Century Gothic</vt:lpstr>
      <vt:lpstr>Gotham Pro</vt:lpstr>
      <vt:lpstr>Gotham Pro Light</vt:lpstr>
      <vt:lpstr>PragmaticaC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Оператор</cp:lastModifiedBy>
  <cp:revision>832</cp:revision>
  <cp:lastPrinted>2020-10-07T13:59:22Z</cp:lastPrinted>
  <dcterms:created xsi:type="dcterms:W3CDTF">2019-05-24T12:23:08Z</dcterms:created>
  <dcterms:modified xsi:type="dcterms:W3CDTF">2021-09-24T14:27:10Z</dcterms:modified>
</cp:coreProperties>
</file>